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339" r:id="rId6"/>
    <p:sldId id="340" r:id="rId7"/>
    <p:sldId id="341" r:id="rId8"/>
    <p:sldId id="399" r:id="rId9"/>
    <p:sldId id="402" r:id="rId10"/>
    <p:sldId id="344" r:id="rId11"/>
    <p:sldId id="350" r:id="rId12"/>
    <p:sldId id="345" r:id="rId13"/>
    <p:sldId id="346" r:id="rId14"/>
    <p:sldId id="347" r:id="rId15"/>
    <p:sldId id="261" r:id="rId16"/>
    <p:sldId id="262" r:id="rId17"/>
    <p:sldId id="263" r:id="rId18"/>
    <p:sldId id="352" r:id="rId19"/>
    <p:sldId id="354" r:id="rId20"/>
    <p:sldId id="355" r:id="rId21"/>
    <p:sldId id="353" r:id="rId22"/>
    <p:sldId id="356" r:id="rId23"/>
    <p:sldId id="357" r:id="rId24"/>
    <p:sldId id="358" r:id="rId25"/>
    <p:sldId id="359" r:id="rId26"/>
    <p:sldId id="360" r:id="rId27"/>
    <p:sldId id="361" r:id="rId28"/>
    <p:sldId id="276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403" r:id="rId37"/>
    <p:sldId id="363" r:id="rId38"/>
    <p:sldId id="364" r:id="rId39"/>
    <p:sldId id="365" r:id="rId40"/>
    <p:sldId id="366" r:id="rId41"/>
    <p:sldId id="367" r:id="rId42"/>
    <p:sldId id="392" r:id="rId43"/>
    <p:sldId id="393" r:id="rId44"/>
    <p:sldId id="278" r:id="rId45"/>
    <p:sldId id="391" r:id="rId46"/>
    <p:sldId id="390" r:id="rId47"/>
    <p:sldId id="285" r:id="rId48"/>
    <p:sldId id="284" r:id="rId49"/>
    <p:sldId id="286" r:id="rId50"/>
    <p:sldId id="287" r:id="rId51"/>
    <p:sldId id="288" r:id="rId52"/>
    <p:sldId id="290" r:id="rId53"/>
    <p:sldId id="291" r:id="rId54"/>
    <p:sldId id="292" r:id="rId55"/>
    <p:sldId id="337" r:id="rId56"/>
    <p:sldId id="293" r:id="rId57"/>
    <p:sldId id="294" r:id="rId58"/>
    <p:sldId id="299" r:id="rId59"/>
    <p:sldId id="296" r:id="rId60"/>
    <p:sldId id="297" r:id="rId61"/>
    <p:sldId id="394" r:id="rId62"/>
    <p:sldId id="298" r:id="rId63"/>
    <p:sldId id="300" r:id="rId64"/>
    <p:sldId id="301" r:id="rId65"/>
    <p:sldId id="302" r:id="rId66"/>
    <p:sldId id="303" r:id="rId67"/>
    <p:sldId id="304" r:id="rId68"/>
    <p:sldId id="373" r:id="rId69"/>
    <p:sldId id="305" r:id="rId70"/>
    <p:sldId id="306" r:id="rId71"/>
    <p:sldId id="307" r:id="rId72"/>
    <p:sldId id="310" r:id="rId73"/>
    <p:sldId id="311" r:id="rId74"/>
    <p:sldId id="308" r:id="rId75"/>
    <p:sldId id="309" r:id="rId76"/>
    <p:sldId id="312" r:id="rId77"/>
    <p:sldId id="313" r:id="rId78"/>
    <p:sldId id="314" r:id="rId79"/>
    <p:sldId id="315" r:id="rId80"/>
    <p:sldId id="321" r:id="rId81"/>
    <p:sldId id="316" r:id="rId82"/>
    <p:sldId id="317" r:id="rId83"/>
    <p:sldId id="319" r:id="rId84"/>
    <p:sldId id="320" r:id="rId85"/>
    <p:sldId id="322" r:id="rId86"/>
    <p:sldId id="323" r:id="rId87"/>
    <p:sldId id="324" r:id="rId88"/>
    <p:sldId id="325" r:id="rId89"/>
    <p:sldId id="326" r:id="rId90"/>
    <p:sldId id="395" r:id="rId91"/>
    <p:sldId id="396" r:id="rId92"/>
    <p:sldId id="397" r:id="rId93"/>
    <p:sldId id="398" r:id="rId94"/>
    <p:sldId id="333" r:id="rId95"/>
    <p:sldId id="336" r:id="rId96"/>
    <p:sldId id="404" r:id="rId97"/>
    <p:sldId id="334" r:id="rId9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A3DA127A-48AC-437E-977B-7CF7801CFDDE}" type="datetimeFigureOut">
              <a:rPr lang="zh-TW" altLang="en-US" smtClean="0"/>
              <a:t>2021/10/21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A893B89-D65B-4BB6-90AC-4603E3D0719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ownload/openSUSE-13.1-DVD-i586/openSUSE-13.1-DVD-i586.iso" TargetMode="External"/><Relationship Id="rId2" Type="http://schemas.openxmlformats.org/officeDocument/2006/relationships/hyperlink" Target="https://download.virtualbox.org/virtualbox/6.0.24/VirtualBox-6.0.24-139119-Win.ex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zh-TW" altLang="en-US" dirty="0"/>
            </a:br>
            <a:r>
              <a:rPr lang="en-US" altLang="zh-TW" dirty="0"/>
              <a:t> PC-Cluster</a:t>
            </a:r>
            <a:r>
              <a:rPr lang="zh-TW" altLang="en-US" dirty="0"/>
              <a:t>架設圖解教學 </a:t>
            </a:r>
            <a:br>
              <a:rPr lang="zh-TW" altLang="en-US" dirty="0"/>
            </a:br>
            <a:r>
              <a:rPr lang="zh-TW" altLang="en-US" dirty="0"/>
              <a:t>作業系統</a:t>
            </a:r>
            <a:r>
              <a:rPr lang="en-US" altLang="zh-TW" dirty="0"/>
              <a:t>-</a:t>
            </a:r>
            <a:r>
              <a:rPr lang="en-US" altLang="zh-TW" dirty="0" err="1"/>
              <a:t>linux-openSuSE</a:t>
            </a:r>
            <a:r>
              <a:rPr lang="en-US" altLang="zh-TW" dirty="0"/>
              <a:t> 13.1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6528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06" y="1212676"/>
            <a:ext cx="7486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選擇設定值</a:t>
            </a:r>
          </a:p>
        </p:txBody>
      </p:sp>
      <p:sp>
        <p:nvSpPr>
          <p:cNvPr id="5" name="矩形 4"/>
          <p:cNvSpPr/>
          <p:nvPr/>
        </p:nvSpPr>
        <p:spPr>
          <a:xfrm>
            <a:off x="1763688" y="1700808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82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變更開機順序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7744968" cy="495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2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設定雙網卡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5818909" cy="372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87" y="3017959"/>
            <a:ext cx="5818909" cy="372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2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63" y="1505807"/>
            <a:ext cx="6806045" cy="509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</a:t>
            </a:r>
          </a:p>
        </p:txBody>
      </p:sp>
      <p:sp>
        <p:nvSpPr>
          <p:cNvPr id="6" name="矩形 5"/>
          <p:cNvSpPr/>
          <p:nvPr/>
        </p:nvSpPr>
        <p:spPr>
          <a:xfrm>
            <a:off x="2828038" y="1988840"/>
            <a:ext cx="5355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54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ISO</a:t>
            </a:r>
            <a:r>
              <a:rPr lang="zh-TW" altLang="en-US" dirty="0"/>
              <a:t>檔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73" y="1475471"/>
            <a:ext cx="6142179" cy="4977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020272" y="4581128"/>
            <a:ext cx="53559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06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Installation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77" y="1444836"/>
            <a:ext cx="6870023" cy="5152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授權合約</a:t>
            </a:r>
          </a:p>
        </p:txBody>
      </p:sp>
      <p:sp>
        <p:nvSpPr>
          <p:cNvPr id="7" name="矩形 6"/>
          <p:cNvSpPr/>
          <p:nvPr/>
        </p:nvSpPr>
        <p:spPr>
          <a:xfrm>
            <a:off x="3347864" y="2046715"/>
            <a:ext cx="2376264" cy="208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423516" y="6295187"/>
            <a:ext cx="633672" cy="208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68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1516844"/>
            <a:ext cx="6870023" cy="5152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zh-TW" dirty="0"/>
              <a:t>顯示部分中文翻譯可能未完全完成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5936" y="4257092"/>
            <a:ext cx="576064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1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安裝選項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85" y="1372828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4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選擇時區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85" y="1268760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6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PC-Cluster</a:t>
            </a:r>
            <a:r>
              <a:rPr lang="zh-TW" altLang="en-US" dirty="0"/>
              <a:t>硬體架構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832" y="1628800"/>
            <a:ext cx="670560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44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選擇預設安裝的桌面選項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42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硬碟分割用預設，直接下一步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93" y="1300820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建立登入的使用者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68760"/>
            <a:ext cx="6870023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80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9" y="1340768"/>
            <a:ext cx="6870023" cy="5152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軟體設定</a:t>
            </a:r>
          </a:p>
        </p:txBody>
      </p:sp>
      <p:sp>
        <p:nvSpPr>
          <p:cNvPr id="5" name="矩形 4"/>
          <p:cNvSpPr/>
          <p:nvPr/>
        </p:nvSpPr>
        <p:spPr>
          <a:xfrm>
            <a:off x="3059832" y="2426289"/>
            <a:ext cx="360040" cy="1386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84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選擇檔案伺服器與其他伺服器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77" y="1300820"/>
            <a:ext cx="6870023" cy="51525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41700" y="2276872"/>
            <a:ext cx="1367252" cy="39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00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/>
              <a:t>C/C++ </a:t>
            </a:r>
            <a:r>
              <a:rPr lang="zh-TW" altLang="en-US" dirty="0"/>
              <a:t>開發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77" y="1340768"/>
            <a:ext cx="6870023" cy="515251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40031" y="4311004"/>
            <a:ext cx="1503977" cy="270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43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1340768"/>
            <a:ext cx="6870023" cy="5152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防火牆關閉且把</a:t>
            </a:r>
            <a:r>
              <a:rPr lang="en-US" altLang="zh-TW" dirty="0"/>
              <a:t>SSH</a:t>
            </a:r>
            <a:r>
              <a:rPr lang="zh-TW" altLang="en-US" dirty="0"/>
              <a:t>開啟</a:t>
            </a:r>
          </a:p>
        </p:txBody>
      </p:sp>
      <p:sp>
        <p:nvSpPr>
          <p:cNvPr id="5" name="矩形 4"/>
          <p:cNvSpPr/>
          <p:nvPr/>
        </p:nvSpPr>
        <p:spPr>
          <a:xfrm>
            <a:off x="2839974" y="5391218"/>
            <a:ext cx="3638341" cy="486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52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93" y="1516844"/>
            <a:ext cx="6870023" cy="515251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調整完成後，終於可以進行安裝了！</a:t>
            </a:r>
            <a:r>
              <a:rPr lang="en-US" altLang="zh-TW" dirty="0"/>
              <a:t>~Tea Time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83967" y="5229200"/>
            <a:ext cx="57606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878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完成開機畫面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30539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1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</a:t>
            </a:r>
            <a:r>
              <a:rPr lang="en-US" altLang="zh-TW" dirty="0" err="1"/>
              <a:t>YaST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PC-Cluster</a:t>
            </a:r>
            <a:r>
              <a:rPr lang="zh-TW" altLang="en-US" dirty="0"/>
              <a:t>軟體架構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NFS (</a:t>
            </a:r>
            <a:r>
              <a:rPr lang="en-US" altLang="zh-TW" b="1" dirty="0"/>
              <a:t>N</a:t>
            </a:r>
            <a:r>
              <a:rPr lang="en-US" altLang="zh-TW" dirty="0"/>
              <a:t>etwork </a:t>
            </a:r>
            <a:r>
              <a:rPr lang="en-US" altLang="zh-TW" b="1" dirty="0"/>
              <a:t>F</a:t>
            </a:r>
            <a:r>
              <a:rPr lang="en-US" altLang="zh-TW" dirty="0"/>
              <a:t>ile </a:t>
            </a:r>
            <a:r>
              <a:rPr lang="en-US" altLang="zh-TW" b="1" dirty="0"/>
              <a:t>S</a:t>
            </a:r>
            <a:r>
              <a:rPr lang="en-US" altLang="zh-TW" dirty="0"/>
              <a:t>ystem) Server</a:t>
            </a:r>
          </a:p>
          <a:p>
            <a:pPr lvl="1"/>
            <a:r>
              <a:rPr lang="zh-TW" altLang="en-US" dirty="0"/>
              <a:t>它最大的功能就是可以透過網路，讓不同的機器、不同的作業系統、可以彼此分享個別的檔案 </a:t>
            </a:r>
            <a:r>
              <a:rPr lang="en-US" altLang="zh-TW" dirty="0"/>
              <a:t>(share files)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/>
              <a:t>NIS (</a:t>
            </a:r>
            <a:r>
              <a:rPr lang="en-US" altLang="zh-TW" b="1" dirty="0"/>
              <a:t>N</a:t>
            </a:r>
            <a:r>
              <a:rPr lang="en-US" altLang="zh-TW" dirty="0"/>
              <a:t>etwork </a:t>
            </a:r>
            <a:r>
              <a:rPr lang="en-US" altLang="zh-TW" b="1" dirty="0"/>
              <a:t>I</a:t>
            </a:r>
            <a:r>
              <a:rPr lang="en-US" altLang="zh-TW" dirty="0"/>
              <a:t>nformation </a:t>
            </a:r>
            <a:r>
              <a:rPr lang="en-US" altLang="zh-TW" b="1" dirty="0"/>
              <a:t>S</a:t>
            </a:r>
            <a:r>
              <a:rPr lang="en-US" altLang="zh-TW" dirty="0"/>
              <a:t>ervice) Server</a:t>
            </a:r>
          </a:p>
          <a:p>
            <a:pPr lvl="1"/>
            <a:r>
              <a:rPr lang="zh-TW" altLang="en-US" dirty="0"/>
              <a:t>一部帳號主控伺服器用來管理網域中所有主機的帳號， 當其他的主機有使用者登入的需求時，才到這部主控伺服器上面要求相關的帳號、密碼等使用者資訊。</a:t>
            </a:r>
            <a:endParaRPr lang="en-US" altLang="zh-TW" dirty="0"/>
          </a:p>
          <a:p>
            <a:r>
              <a:rPr lang="en-US" altLang="zh-TW" dirty="0"/>
              <a:t>SSH </a:t>
            </a:r>
            <a:r>
              <a:rPr lang="zh-TW" altLang="en-US" dirty="0"/>
              <a:t>免密碼登入</a:t>
            </a:r>
            <a:endParaRPr lang="en-US" altLang="zh-TW" dirty="0"/>
          </a:p>
          <a:p>
            <a:pPr lvl="1"/>
            <a:r>
              <a:rPr lang="zh-TW" altLang="en-US" dirty="0"/>
              <a:t>當前端伺服器用</a:t>
            </a:r>
            <a:r>
              <a:rPr lang="en-US" altLang="zh-TW" dirty="0"/>
              <a:t>SSH</a:t>
            </a:r>
            <a:r>
              <a:rPr lang="zh-TW" altLang="en-US" dirty="0"/>
              <a:t>要求後端電腦啟動程序時，必須輸入密碼才能啟動。這使得平行程式執行時非常的不方便，因此我們可以使用金鑰來驗證身份，避免每次都要輸入密碼。</a:t>
            </a:r>
            <a:endParaRPr lang="en-US" altLang="zh-TW" dirty="0"/>
          </a:p>
          <a:p>
            <a:r>
              <a:rPr lang="en-US" altLang="zh-TW" dirty="0"/>
              <a:t>MPI (</a:t>
            </a:r>
            <a:r>
              <a:rPr lang="en-US" altLang="zh-TW" b="1" dirty="0"/>
              <a:t>M</a:t>
            </a:r>
            <a:r>
              <a:rPr lang="en-US" altLang="zh-TW" dirty="0"/>
              <a:t>essage </a:t>
            </a:r>
            <a:r>
              <a:rPr lang="en-US" altLang="zh-TW" b="1" dirty="0"/>
              <a:t>P</a:t>
            </a:r>
            <a:r>
              <a:rPr lang="en-US" altLang="zh-TW" dirty="0"/>
              <a:t>assing </a:t>
            </a:r>
            <a:r>
              <a:rPr lang="en-US" altLang="zh-TW" b="1" dirty="0"/>
              <a:t>I</a:t>
            </a:r>
            <a:r>
              <a:rPr lang="en-US" altLang="zh-TW" dirty="0"/>
              <a:t>nterface)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009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選擇網路設定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2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第二個網卡設定成</a:t>
            </a:r>
            <a:r>
              <a:rPr lang="en-US" altLang="zh-TW" dirty="0"/>
              <a:t>192.168.1.1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4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88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第二網卡的設定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75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設定主機名稱</a:t>
            </a:r>
            <a:r>
              <a:rPr lang="en-US" altLang="zh-TW" dirty="0"/>
              <a:t>node1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5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選擇主機名稱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484784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40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/>
              <a:t>node2</a:t>
            </a:r>
            <a:r>
              <a:rPr lang="zh-TW" altLang="en-US" dirty="0"/>
              <a:t>的主機名稱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14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3CBAC-B08D-4CA8-A6A2-7757690D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安裝</a:t>
            </a:r>
            <a:r>
              <a:rPr lang="en-US" altLang="zh-TW" dirty="0"/>
              <a:t>node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528EDE-20DB-483D-BD3C-853D6534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依照</a:t>
            </a:r>
            <a:r>
              <a:rPr lang="en-US" altLang="zh-TW" dirty="0"/>
              <a:t>node1</a:t>
            </a:r>
            <a:r>
              <a:rPr lang="zh-TW" altLang="en-US" dirty="0"/>
              <a:t>的設定安裝方式</a:t>
            </a:r>
            <a:r>
              <a:rPr lang="en-US" altLang="zh-TW" dirty="0"/>
              <a:t>, </a:t>
            </a:r>
            <a:r>
              <a:rPr lang="zh-TW" altLang="en-US" dirty="0"/>
              <a:t>再建一個</a:t>
            </a:r>
            <a:r>
              <a:rPr lang="en-US" altLang="zh-TW"/>
              <a:t>node2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861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啟動</a:t>
            </a:r>
            <a:r>
              <a:rPr lang="en-US" altLang="zh-TW" dirty="0"/>
              <a:t>node2</a:t>
            </a:r>
            <a:r>
              <a:rPr lang="zh-TW" altLang="en-US" dirty="0"/>
              <a:t>並且執行</a:t>
            </a:r>
            <a:r>
              <a:rPr lang="en-US" altLang="zh-TW" dirty="0" err="1"/>
              <a:t>YaST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更改網路設定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40768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0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選擇第</a:t>
            </a:r>
            <a:r>
              <a:rPr lang="en-US" altLang="zh-TW" dirty="0"/>
              <a:t>2</a:t>
            </a:r>
            <a:r>
              <a:rPr lang="zh-TW" altLang="en-US" dirty="0"/>
              <a:t>個網卡編輯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268760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1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OpenSuse</a:t>
            </a:r>
            <a:r>
              <a:rPr lang="en-US" altLang="zh-TW" dirty="0"/>
              <a:t> 13.1</a:t>
            </a:r>
            <a:r>
              <a:rPr lang="zh-TW" altLang="en-US" dirty="0"/>
              <a:t>安裝教學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051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340768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75656" y="3284984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796136" y="3284984"/>
            <a:ext cx="208823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06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設定主機名稱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330539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9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選擇主機名稱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484784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80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/>
              <a:t>node1</a:t>
            </a:r>
            <a:r>
              <a:rPr lang="zh-TW" altLang="en-US" dirty="0"/>
              <a:t>的主機名稱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340768"/>
            <a:ext cx="6926407" cy="519480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31840" y="278092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843808" y="2965594"/>
            <a:ext cx="2160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769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伺服器的安裝設定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990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安裝之前的前置動作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/>
              <a:t>安裝</a:t>
            </a:r>
            <a:r>
              <a:rPr lang="en-US" altLang="zh-TW" dirty="0"/>
              <a:t>OS</a:t>
            </a:r>
            <a:r>
              <a:rPr lang="zh-TW" altLang="zh-TW" dirty="0"/>
              <a:t>完畢後開啟終端機，</a:t>
            </a:r>
            <a:r>
              <a:rPr lang="zh-TW" altLang="en-US" dirty="0"/>
              <a:t>切換身份為</a:t>
            </a:r>
            <a:r>
              <a:rPr lang="en-US" altLang="zh-TW" dirty="0"/>
              <a:t>root</a:t>
            </a:r>
            <a:r>
              <a:rPr lang="zh-TW" altLang="en-US" dirty="0"/>
              <a:t>請</a:t>
            </a:r>
            <a:r>
              <a:rPr lang="zh-TW" altLang="zh-TW" dirty="0"/>
              <a:t>輸入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907704" y="2492896"/>
            <a:ext cx="36004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alien@node1:~&gt; </a:t>
            </a:r>
            <a:r>
              <a:rPr lang="en-US" altLang="zh-TW" dirty="0" err="1">
                <a:solidFill>
                  <a:srgbClr val="FFFF00"/>
                </a:solidFill>
              </a:rPr>
              <a:t>su</a:t>
            </a:r>
            <a:r>
              <a:rPr lang="en-US" altLang="zh-TW" dirty="0">
                <a:solidFill>
                  <a:srgbClr val="FFFF00"/>
                </a:solidFill>
              </a:rPr>
              <a:t> -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Password: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79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安裝之前的前置動作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啟動</a:t>
            </a:r>
            <a:r>
              <a:rPr lang="en-US" altLang="zh-TW" dirty="0"/>
              <a:t>SSH (</a:t>
            </a:r>
            <a:r>
              <a:rPr lang="zh-TW" altLang="zh-TW" dirty="0"/>
              <a:t>如果在安裝時就啟動就可跳過此步驟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zh-TW" dirty="0"/>
              <a:t>關閉防火牆</a:t>
            </a:r>
            <a:r>
              <a:rPr lang="en-US" altLang="zh-TW" dirty="0"/>
              <a:t>(</a:t>
            </a:r>
            <a:r>
              <a:rPr lang="zh-TW" altLang="zh-TW" dirty="0"/>
              <a:t>如果在安裝時就關閉就可跳過此步驟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zh-TW" dirty="0"/>
              <a:t>測試是否可以利用</a:t>
            </a:r>
            <a:r>
              <a:rPr lang="en-US" altLang="zh-TW" dirty="0" err="1"/>
              <a:t>ssh</a:t>
            </a:r>
            <a:r>
              <a:rPr lang="zh-TW" altLang="zh-TW" dirty="0"/>
              <a:t>登入另一台電腦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07704" y="2420888"/>
            <a:ext cx="3600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>
                <a:solidFill>
                  <a:srgbClr val="FFFF00"/>
                </a:solidFill>
              </a:rPr>
              <a:t>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node1:/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>
                <a:solidFill>
                  <a:srgbClr val="FFFF00"/>
                </a:solidFill>
              </a:rPr>
              <a:t>./</a:t>
            </a:r>
            <a:r>
              <a:rPr lang="en-US" altLang="zh-TW" dirty="0" err="1">
                <a:solidFill>
                  <a:srgbClr val="FFFF00"/>
                </a:solidFill>
              </a:rPr>
              <a:t>sshd</a:t>
            </a:r>
            <a:r>
              <a:rPr lang="en-US" altLang="zh-TW" dirty="0">
                <a:solidFill>
                  <a:srgbClr val="FFFF00"/>
                </a:solidFill>
              </a:rPr>
              <a:t> start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07704" y="4077072"/>
            <a:ext cx="453650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>
                <a:solidFill>
                  <a:srgbClr val="FFFF00"/>
                </a:solidFill>
              </a:rPr>
              <a:t>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node1:/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>
                <a:solidFill>
                  <a:srgbClr val="FFFF00"/>
                </a:solidFill>
              </a:rPr>
              <a:t>./SuSEfirewall2_setup stop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07704" y="5229200"/>
            <a:ext cx="453650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192.168.1.2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or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192.168.1.1</a:t>
            </a:r>
          </a:p>
        </p:txBody>
      </p:sp>
    </p:spTree>
    <p:extLst>
      <p:ext uri="{BB962C8B-B14F-4D97-AF65-F5344CB8AC3E}">
        <p14:creationId xmlns:p14="http://schemas.microsoft.com/office/powerpoint/2010/main" val="1597071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NFS Server</a:t>
            </a:r>
            <a:r>
              <a:rPr lang="zh-TW" altLang="en-US" dirty="0"/>
              <a:t>的安裝與設定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916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設定</a:t>
            </a:r>
            <a:r>
              <a:rPr lang="en-US" altLang="zh-TW" dirty="0">
                <a:effectLst/>
              </a:rPr>
              <a:t>NFS</a:t>
            </a:r>
            <a:r>
              <a:rPr lang="zh-TW" altLang="zh-TW" dirty="0">
                <a:effectLst/>
              </a:rPr>
              <a:t>伺服器</a:t>
            </a:r>
            <a:r>
              <a:rPr lang="en-US" altLang="zh-TW" dirty="0">
                <a:effectLst/>
              </a:rPr>
              <a:t> (node1)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474555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01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02547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設定啟動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62266" y="2420888"/>
            <a:ext cx="63367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310284" y="6093296"/>
            <a:ext cx="8277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23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 err="1"/>
              <a:t>VirtualBox</a:t>
            </a:r>
            <a:r>
              <a:rPr lang="zh-TW" altLang="en-US" dirty="0"/>
              <a:t>與</a:t>
            </a:r>
            <a:r>
              <a:rPr lang="en-US" altLang="zh-TW" dirty="0" err="1"/>
              <a:t>OpenSuSe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VirtualBox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https://download.virtualbox.org/virtualbox/6.0.24/VirtualBox-6.0.24-139119-Win.exe</a:t>
            </a:r>
            <a:endParaRPr lang="en-US" altLang="zh-TW" dirty="0"/>
          </a:p>
          <a:p>
            <a:r>
              <a:rPr lang="en-US" altLang="zh-TW" dirty="0" err="1"/>
              <a:t>OpenSuSe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https://ftp5.gwdg.de/pub/opensuse/discontinued/distribution/13.1/iso/openSUSE-13.1-DVD-i586.iso</a:t>
            </a:r>
          </a:p>
          <a:p>
            <a:pPr lvl="1"/>
            <a:r>
              <a:rPr lang="en-US" altLang="zh-TW" dirty="0">
                <a:hlinkClick r:id="rId3"/>
              </a:rPr>
              <a:t>https://archive.org/download/openSUSE-13.1-DVD-i586/openSUSE-13.1-DVD-i586.iso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73616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74555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按新增目錄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91880" y="3695430"/>
            <a:ext cx="792088" cy="237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667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93" y="1340768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分享</a:t>
            </a:r>
            <a:r>
              <a:rPr lang="en-US" altLang="zh-TW" dirty="0">
                <a:effectLst/>
              </a:rPr>
              <a:t>/home</a:t>
            </a:r>
            <a:r>
              <a:rPr lang="zh-TW" altLang="en-US" dirty="0">
                <a:effectLst/>
              </a:rPr>
              <a:t>目錄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51920" y="4005064"/>
            <a:ext cx="792088" cy="257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806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906603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主機萬用字元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sz="2400" dirty="0"/>
              <a:t>輸入</a:t>
            </a:r>
            <a:r>
              <a:rPr lang="en-US" altLang="zh-TW" sz="2400" dirty="0"/>
              <a:t>192.168.1.0/24</a:t>
            </a:r>
            <a:r>
              <a:rPr lang="zh-TW" altLang="zh-TW" sz="2400" dirty="0"/>
              <a:t>選項輸入</a:t>
            </a:r>
            <a:r>
              <a:rPr lang="en-US" altLang="zh-TW" sz="2400" dirty="0" err="1"/>
              <a:t>rw,no_root_squash,sync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5416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選項參數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866320"/>
              </p:ext>
            </p:extLst>
          </p:nvPr>
        </p:nvGraphicFramePr>
        <p:xfrm>
          <a:off x="1403648" y="1628800"/>
          <a:ext cx="7499350" cy="298323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9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 err="1">
                          <a:effectLst/>
                          <a:latin typeface="+mn-ea"/>
                          <a:ea typeface="+mn-ea"/>
                        </a:rPr>
                        <a:t>rw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b="0" kern="0" dirty="0">
                          <a:effectLst/>
                          <a:latin typeface="+mn-ea"/>
                          <a:ea typeface="+mn-ea"/>
                        </a:rPr>
                        <a:t>允許</a:t>
                      </a:r>
                      <a:r>
                        <a:rPr lang="en-US" sz="2400" b="0" kern="0" dirty="0">
                          <a:effectLst/>
                          <a:latin typeface="+mn-ea"/>
                          <a:ea typeface="+mn-ea"/>
                        </a:rPr>
                        <a:t> client </a:t>
                      </a:r>
                      <a:r>
                        <a:rPr lang="zh-TW" sz="2400" b="0" kern="0" dirty="0">
                          <a:effectLst/>
                          <a:latin typeface="+mn-ea"/>
                          <a:ea typeface="+mn-ea"/>
                        </a:rPr>
                        <a:t>端對該目錄具有讀寫權限，不過前提是使用者原本就需對此目錄具有讀寫的權限才行。</a:t>
                      </a:r>
                      <a:endParaRPr lang="zh-TW" sz="2400" b="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 err="1">
                          <a:effectLst/>
                          <a:latin typeface="+mn-ea"/>
                          <a:ea typeface="+mn-ea"/>
                        </a:rPr>
                        <a:t>no_root_squash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不把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root 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身分轉換成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anonymous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，所以當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client 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端以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root 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來掛載分享目錄後，會真正擁有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root 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的權限。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sync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預設值。同步</a:t>
                      </a:r>
                      <a:r>
                        <a:rPr lang="en-US" sz="2400" kern="0" dirty="0">
                          <a:effectLst/>
                          <a:latin typeface="+mn-ea"/>
                          <a:ea typeface="+mn-ea"/>
                        </a:rPr>
                        <a:t> I/O</a:t>
                      </a:r>
                      <a:r>
                        <a:rPr lang="zh-TW" sz="2400" kern="0" dirty="0">
                          <a:effectLst/>
                          <a:latin typeface="+mn-ea"/>
                          <a:ea typeface="+mn-ea"/>
                        </a:rPr>
                        <a:t>，也就是在資料異動時，會同步寫入記憶體與磁碟之中。</a:t>
                      </a:r>
                      <a:endParaRPr lang="zh-TW" sz="2400" kern="10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73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完成設定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01" y="1402547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37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網路遮罩 </a:t>
            </a:r>
            <a:r>
              <a:rPr lang="zh-TW" altLang="zh-TW" dirty="0">
                <a:effectLst/>
              </a:rPr>
              <a:t>Netmask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網路遮罩通常以下列形式出現</a:t>
            </a:r>
            <a:endParaRPr lang="en-US" altLang="zh-TW" dirty="0"/>
          </a:p>
          <a:p>
            <a:pPr lvl="1"/>
            <a:r>
              <a:rPr lang="en-US" altLang="zh-TW" dirty="0"/>
              <a:t>255.0.0.0 </a:t>
            </a:r>
            <a:br>
              <a:rPr lang="en-US" altLang="zh-TW" dirty="0"/>
            </a:br>
            <a:r>
              <a:rPr lang="en-US" altLang="zh-TW" dirty="0"/>
              <a:t>(140.0.0.0~140.255.255.255</a:t>
            </a:r>
            <a:r>
              <a:rPr lang="zh-TW" altLang="en-US" dirty="0"/>
              <a:t>是同一網域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255.255.0.0 </a:t>
            </a:r>
            <a:br>
              <a:rPr lang="en-US" altLang="zh-TW" dirty="0"/>
            </a:br>
            <a:r>
              <a:rPr lang="en-US" altLang="zh-TW" dirty="0"/>
              <a:t>(140.116.0.0~140.116.255.255</a:t>
            </a:r>
            <a:r>
              <a:rPr lang="zh-TW" altLang="en-US" dirty="0"/>
              <a:t>是同一網域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255.255.255.0 </a:t>
            </a:r>
            <a:br>
              <a:rPr lang="en-US" altLang="zh-TW" dirty="0"/>
            </a:br>
            <a:r>
              <a:rPr lang="en-US" altLang="zh-TW" dirty="0"/>
              <a:t>(140.116.245.0~140.116.245.255</a:t>
            </a:r>
            <a:r>
              <a:rPr lang="zh-TW" altLang="en-US" dirty="0"/>
              <a:t>是同一網域</a:t>
            </a:r>
            <a:r>
              <a:rPr lang="en-US" altLang="zh-TW" dirty="0"/>
              <a:t>)</a:t>
            </a: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zh-TW" altLang="en-US" sz="3200" dirty="0"/>
              <a:t>有時為了方便會寫成以下形式</a:t>
            </a:r>
            <a:endParaRPr lang="en-US" altLang="zh-TW" sz="3200" dirty="0"/>
          </a:p>
          <a:p>
            <a:pPr marL="612648" lvl="2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altLang="zh-TW" dirty="0"/>
              <a:t>140.0.0.0/8</a:t>
            </a:r>
          </a:p>
          <a:p>
            <a:pPr marL="612648" lvl="2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altLang="zh-TW" dirty="0"/>
              <a:t>140.116.0.0/16</a:t>
            </a:r>
          </a:p>
          <a:p>
            <a:pPr marL="612648" lvl="2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altLang="zh-TW" dirty="0"/>
              <a:t>140.116.245.0/24</a:t>
            </a:r>
          </a:p>
        </p:txBody>
      </p:sp>
    </p:spTree>
    <p:extLst>
      <p:ext uri="{BB962C8B-B14F-4D97-AF65-F5344CB8AC3E}">
        <p14:creationId xmlns:p14="http://schemas.microsoft.com/office/powerpoint/2010/main" val="1131134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NFS Client</a:t>
            </a:r>
            <a:r>
              <a:rPr lang="zh-TW" altLang="en-US" dirty="0"/>
              <a:t>的安裝與設定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35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ffectLst/>
              </a:rPr>
              <a:t>YaST</a:t>
            </a:r>
            <a:r>
              <a:rPr lang="zh-TW" altLang="zh-TW" dirty="0">
                <a:effectLst/>
              </a:rPr>
              <a:t>設定，先設定主機名稱</a:t>
            </a:r>
            <a:r>
              <a:rPr lang="en-US" altLang="zh-TW" dirty="0">
                <a:effectLst/>
              </a:rPr>
              <a:t>node2</a:t>
            </a:r>
            <a:endParaRPr lang="zh-TW" altLang="en-US" dirty="0"/>
          </a:p>
        </p:txBody>
      </p:sp>
      <p:pic>
        <p:nvPicPr>
          <p:cNvPr id="4" name="圖片 3" descr="C:\Users\Alien\Desktop\圖片\picc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7632848" cy="547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39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Node2</a:t>
            </a:r>
            <a:r>
              <a:rPr lang="zh-TW" altLang="en-US" dirty="0"/>
              <a:t>先</a:t>
            </a:r>
            <a:r>
              <a:rPr lang="en-US" altLang="zh-TW" dirty="0" err="1"/>
              <a:t>umount</a:t>
            </a:r>
            <a:r>
              <a:rPr lang="zh-TW" altLang="en-US" dirty="0"/>
              <a:t>本地端的</a:t>
            </a:r>
            <a:r>
              <a:rPr lang="en-US" altLang="zh-TW" dirty="0"/>
              <a:t>/home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Client</a:t>
            </a:r>
            <a:r>
              <a:rPr lang="zh-TW" altLang="en-US" dirty="0"/>
              <a:t>輸入 </a:t>
            </a:r>
            <a:r>
              <a:rPr lang="en-US" altLang="zh-TW" dirty="0"/>
              <a:t>(IP</a:t>
            </a:r>
            <a:r>
              <a:rPr lang="zh-TW" altLang="en-US" dirty="0"/>
              <a:t>請輸入</a:t>
            </a:r>
            <a:r>
              <a:rPr lang="en-US" altLang="zh-TW" dirty="0"/>
              <a:t>SERVER IP)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如果不能</a:t>
            </a:r>
            <a:r>
              <a:rPr lang="en-US" altLang="zh-TW" dirty="0" err="1"/>
              <a:t>umount</a:t>
            </a:r>
            <a:r>
              <a:rPr lang="zh-TW" altLang="en-US" dirty="0"/>
              <a:t>掉</a:t>
            </a:r>
            <a:r>
              <a:rPr lang="en-US" altLang="zh-TW" dirty="0"/>
              <a:t>/home</a:t>
            </a:r>
            <a:r>
              <a:rPr lang="zh-TW" altLang="en-US" dirty="0"/>
              <a:t>，請用手動方式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63688" y="2204864"/>
            <a:ext cx="705678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>
                <a:solidFill>
                  <a:srgbClr val="FFFF00"/>
                </a:solidFill>
              </a:rPr>
              <a:t>vi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fstab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#… /home   ext4    </a:t>
            </a:r>
            <a:r>
              <a:rPr lang="en-US" altLang="zh-TW" dirty="0" err="1">
                <a:solidFill>
                  <a:schemeClr val="bg1"/>
                </a:solidFill>
              </a:rPr>
              <a:t>acl,user_xattr</a:t>
            </a:r>
            <a:r>
              <a:rPr lang="en-US" altLang="zh-TW" dirty="0">
                <a:solidFill>
                  <a:schemeClr val="bg1"/>
                </a:solidFill>
              </a:rPr>
              <a:t> …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zh-TW" dirty="0">
                <a:solidFill>
                  <a:srgbClr val="00B0F0"/>
                </a:solidFill>
              </a:rPr>
              <a:t>把這行</a:t>
            </a:r>
            <a:r>
              <a:rPr lang="en-US" altLang="zh-TW" dirty="0">
                <a:solidFill>
                  <a:srgbClr val="00B0F0"/>
                </a:solidFill>
              </a:rPr>
              <a:t>mark</a:t>
            </a:r>
            <a:r>
              <a:rPr lang="zh-TW" altLang="zh-TW" dirty="0">
                <a:solidFill>
                  <a:srgbClr val="00B0F0"/>
                </a:solidFill>
              </a:rPr>
              <a:t>掉</a:t>
            </a:r>
            <a:r>
              <a:rPr lang="en-US" altLang="zh-TW" dirty="0">
                <a:solidFill>
                  <a:srgbClr val="00B0F0"/>
                </a:solidFill>
              </a:rPr>
              <a:t>(</a:t>
            </a:r>
            <a:r>
              <a:rPr lang="zh-TW" altLang="zh-TW" dirty="0">
                <a:solidFill>
                  <a:srgbClr val="00B0F0"/>
                </a:solidFill>
              </a:rPr>
              <a:t>前面加</a:t>
            </a:r>
            <a:r>
              <a:rPr lang="en-US" altLang="zh-TW" dirty="0">
                <a:solidFill>
                  <a:srgbClr val="00B0F0"/>
                </a:solidFill>
              </a:rPr>
              <a:t>#)</a:t>
            </a:r>
            <a:endParaRPr lang="zh-TW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>
                <a:solidFill>
                  <a:srgbClr val="FFFF00"/>
                </a:solidFill>
              </a:rPr>
              <a:t>mount -a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763688" y="4365104"/>
            <a:ext cx="70567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 err="1">
                <a:solidFill>
                  <a:srgbClr val="FFFF00"/>
                </a:solidFill>
              </a:rPr>
              <a:t>umount</a:t>
            </a:r>
            <a:r>
              <a:rPr lang="en-US" altLang="zh-TW" dirty="0">
                <a:solidFill>
                  <a:srgbClr val="FFFF00"/>
                </a:solidFill>
              </a:rPr>
              <a:t> -l /home</a:t>
            </a:r>
          </a:p>
        </p:txBody>
      </p:sp>
    </p:spTree>
    <p:extLst>
      <p:ext uri="{BB962C8B-B14F-4D97-AF65-F5344CB8AC3E}">
        <p14:creationId xmlns:p14="http://schemas.microsoft.com/office/powerpoint/2010/main" val="734917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設定</a:t>
            </a:r>
            <a:r>
              <a:rPr lang="en-US" altLang="zh-TW" dirty="0">
                <a:effectLst/>
              </a:rPr>
              <a:t>NFS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402547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1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VirtualBox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14" y="1196752"/>
            <a:ext cx="7486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425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輸入主機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2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新增主機掛載</a:t>
            </a:r>
            <a:r>
              <a:rPr lang="en-US" altLang="zh-TW" dirty="0"/>
              <a:t>/home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618571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15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完成掛載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402547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24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額外的指令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測試本機的</a:t>
            </a:r>
            <a:r>
              <a:rPr lang="en-US" altLang="zh-TW" dirty="0"/>
              <a:t> </a:t>
            </a:r>
            <a:r>
              <a:rPr lang="en-US" altLang="zh-TW" dirty="0" err="1"/>
              <a:t>portmapper</a:t>
            </a:r>
            <a:r>
              <a:rPr lang="zh-TW" altLang="zh-TW" dirty="0"/>
              <a:t>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顯示</a:t>
            </a:r>
            <a:r>
              <a:rPr lang="en-US" altLang="zh-TW" dirty="0"/>
              <a:t> NFS Server </a:t>
            </a:r>
            <a:r>
              <a:rPr lang="zh-TW" altLang="zh-TW" dirty="0"/>
              <a:t>上的掛載資訊。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763688" y="2060848"/>
            <a:ext cx="705678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 err="1">
                <a:solidFill>
                  <a:srgbClr val="FFFF00"/>
                </a:solidFill>
              </a:rPr>
              <a:t>rpcinfo</a:t>
            </a:r>
            <a:r>
              <a:rPr lang="en-US" altLang="zh-TW" dirty="0">
                <a:solidFill>
                  <a:srgbClr val="FFFF00"/>
                </a:solidFill>
              </a:rPr>
              <a:t> -p </a:t>
            </a:r>
            <a:r>
              <a:rPr lang="en-US" altLang="zh-TW" dirty="0" err="1">
                <a:solidFill>
                  <a:srgbClr val="FFFF00"/>
                </a:solidFill>
              </a:rPr>
              <a:t>localhost</a:t>
            </a:r>
            <a:r>
              <a:rPr lang="zh-TW" altLang="zh-TW" dirty="0">
                <a:solidFill>
                  <a:srgbClr val="FFFF00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zh-TW" dirty="0">
                <a:solidFill>
                  <a:srgbClr val="00B0F0"/>
                </a:solidFill>
              </a:rPr>
              <a:t>測試本機的 </a:t>
            </a:r>
            <a:r>
              <a:rPr lang="en-US" altLang="zh-TW" dirty="0" err="1">
                <a:solidFill>
                  <a:srgbClr val="00B0F0"/>
                </a:solidFill>
              </a:rPr>
              <a:t>portmapper</a:t>
            </a:r>
            <a:r>
              <a:rPr lang="zh-TW" altLang="zh-TW" dirty="0">
                <a:solidFill>
                  <a:srgbClr val="00B0F0"/>
                </a:solidFill>
              </a:rPr>
              <a:t>。只要有出現</a:t>
            </a:r>
            <a:r>
              <a:rPr lang="en-US" altLang="zh-TW" dirty="0">
                <a:solidFill>
                  <a:srgbClr val="00B0F0"/>
                </a:solidFill>
              </a:rPr>
              <a:t> 111 port </a:t>
            </a:r>
            <a:r>
              <a:rPr lang="zh-TW" altLang="zh-TW" dirty="0">
                <a:solidFill>
                  <a:srgbClr val="00B0F0"/>
                </a:solidFill>
              </a:rPr>
              <a:t>就</a:t>
            </a:r>
            <a:r>
              <a:rPr lang="en-US" altLang="zh-TW" dirty="0">
                <a:solidFill>
                  <a:srgbClr val="00B0F0"/>
                </a:solidFill>
              </a:rPr>
              <a:t> ok 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 err="1">
                <a:solidFill>
                  <a:srgbClr val="FFFF00"/>
                </a:solidFill>
              </a:rPr>
              <a:t>rpcinfo</a:t>
            </a:r>
            <a:r>
              <a:rPr lang="en-US" altLang="zh-TW" dirty="0">
                <a:solidFill>
                  <a:srgbClr val="FFFF00"/>
                </a:solidFill>
              </a:rPr>
              <a:t> -p 192.168.1.1</a:t>
            </a:r>
            <a:r>
              <a:rPr lang="zh-TW" altLang="zh-TW" dirty="0">
                <a:solidFill>
                  <a:srgbClr val="FFFF00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zh-TW" dirty="0">
                <a:solidFill>
                  <a:srgbClr val="00B0F0"/>
                </a:solidFill>
              </a:rPr>
              <a:t>測試</a:t>
            </a:r>
            <a:r>
              <a:rPr lang="en-US" altLang="zh-TW" dirty="0">
                <a:solidFill>
                  <a:srgbClr val="00B0F0"/>
                </a:solidFill>
              </a:rPr>
              <a:t> Server </a:t>
            </a:r>
            <a:r>
              <a:rPr lang="zh-TW" altLang="zh-TW" dirty="0">
                <a:solidFill>
                  <a:srgbClr val="00B0F0"/>
                </a:solidFill>
              </a:rPr>
              <a:t>的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 err="1">
                <a:solidFill>
                  <a:srgbClr val="00B0F0"/>
                </a:solidFill>
              </a:rPr>
              <a:t>portmapper</a:t>
            </a:r>
            <a:r>
              <a:rPr lang="zh-TW" altLang="zh-TW" dirty="0">
                <a:solidFill>
                  <a:srgbClr val="00B0F0"/>
                </a:solidFill>
              </a:rPr>
              <a:t>。只要有出現</a:t>
            </a:r>
            <a:r>
              <a:rPr lang="en-US" altLang="zh-TW" dirty="0">
                <a:solidFill>
                  <a:srgbClr val="00B0F0"/>
                </a:solidFill>
              </a:rPr>
              <a:t> 111 port </a:t>
            </a:r>
            <a:r>
              <a:rPr lang="zh-TW" altLang="zh-TW" dirty="0">
                <a:solidFill>
                  <a:srgbClr val="00B0F0"/>
                </a:solidFill>
              </a:rPr>
              <a:t>就</a:t>
            </a:r>
            <a:r>
              <a:rPr lang="en-US" altLang="zh-TW" dirty="0">
                <a:solidFill>
                  <a:srgbClr val="00B0F0"/>
                </a:solidFill>
              </a:rPr>
              <a:t> ok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>
                <a:solidFill>
                  <a:srgbClr val="FFFF00"/>
                </a:solidFill>
              </a:rPr>
              <a:t>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 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 err="1">
                <a:solidFill>
                  <a:srgbClr val="FFFF00"/>
                </a:solidFill>
              </a:rPr>
              <a:t>rpcbind</a:t>
            </a:r>
            <a:r>
              <a:rPr lang="en-US" altLang="zh-TW" dirty="0">
                <a:solidFill>
                  <a:srgbClr val="FFFF00"/>
                </a:solidFill>
              </a:rPr>
              <a:t> start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如果沒有出現</a:t>
            </a:r>
            <a:r>
              <a:rPr lang="en-US" altLang="zh-TW" dirty="0">
                <a:solidFill>
                  <a:srgbClr val="00B0F0"/>
                </a:solidFill>
              </a:rPr>
              <a:t>111 port </a:t>
            </a:r>
            <a:r>
              <a:rPr lang="zh-TW" altLang="en-US" dirty="0">
                <a:solidFill>
                  <a:srgbClr val="00B0F0"/>
                </a:solidFill>
              </a:rPr>
              <a:t>就是</a:t>
            </a:r>
            <a:r>
              <a:rPr lang="en-US" altLang="zh-TW" dirty="0" err="1">
                <a:solidFill>
                  <a:srgbClr val="00B0F0"/>
                </a:solidFill>
              </a:rPr>
              <a:t>rpcbind</a:t>
            </a:r>
            <a:r>
              <a:rPr lang="zh-TW" altLang="en-US" dirty="0">
                <a:solidFill>
                  <a:srgbClr val="00B0F0"/>
                </a:solidFill>
              </a:rPr>
              <a:t>沒有啟動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 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 err="1">
                <a:solidFill>
                  <a:srgbClr val="FFFF00"/>
                </a:solidFill>
              </a:rPr>
              <a:t>chkconfig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rpcbind</a:t>
            </a:r>
            <a:r>
              <a:rPr lang="en-US" altLang="zh-TW" dirty="0">
                <a:solidFill>
                  <a:srgbClr val="FFFF00"/>
                </a:solidFill>
              </a:rPr>
              <a:t> on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設定開機時就啟動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63688" y="5530006"/>
            <a:ext cx="705678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showmount</a:t>
            </a:r>
            <a:r>
              <a:rPr lang="en-US" altLang="zh-TW" dirty="0">
                <a:solidFill>
                  <a:srgbClr val="FFFF00"/>
                </a:solidFill>
              </a:rPr>
              <a:t> -e 192.168.1.1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Export list for 192.168.1.1: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/home (everyone)</a:t>
            </a:r>
          </a:p>
        </p:txBody>
      </p:sp>
    </p:spTree>
    <p:extLst>
      <p:ext uri="{BB962C8B-B14F-4D97-AF65-F5344CB8AC3E}">
        <p14:creationId xmlns:p14="http://schemas.microsoft.com/office/powerpoint/2010/main" val="511480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NIS Server</a:t>
            </a:r>
            <a:r>
              <a:rPr lang="zh-TW" altLang="en-US" dirty="0"/>
              <a:t>的安裝與設定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5346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ffectLst/>
              </a:rPr>
              <a:t>YaST</a:t>
            </a:r>
            <a:r>
              <a:rPr lang="zh-TW" altLang="zh-TW" dirty="0">
                <a:effectLst/>
              </a:rPr>
              <a:t>設定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258531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3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74555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安裝設定</a:t>
            </a:r>
            <a:r>
              <a:rPr lang="en-US" altLang="zh-TW" dirty="0">
                <a:effectLst/>
              </a:rPr>
              <a:t>NIS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5936" y="3573016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460241" y="6165304"/>
            <a:ext cx="78416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768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01" y="1412776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/>
              </a:rPr>
              <a:t>NIS</a:t>
            </a:r>
            <a:r>
              <a:rPr lang="zh-TW" altLang="zh-TW" dirty="0">
                <a:effectLst/>
              </a:rPr>
              <a:t>領域名稱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35696" y="2420888"/>
            <a:ext cx="14401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423877" y="6093296"/>
            <a:ext cx="78416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184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從屬伺服器設定</a:t>
            </a:r>
            <a:r>
              <a:rPr lang="en-US" altLang="zh-TW" dirty="0"/>
              <a:t> (</a:t>
            </a:r>
            <a:r>
              <a:rPr lang="zh-TW" altLang="en-US" dirty="0"/>
              <a:t>直接下一步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474555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7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01" y="1402547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選擇要映射的資料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23877" y="6071277"/>
            <a:ext cx="784167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4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22" y="1196752"/>
            <a:ext cx="74866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/>
              <a:t>VM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31640" y="1700808"/>
            <a:ext cx="64807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98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新增主機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02547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49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01" y="1402547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新增後的結果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23877" y="6092917"/>
            <a:ext cx="784167" cy="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498020" y="2564904"/>
            <a:ext cx="534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有時會出現</a:t>
            </a:r>
            <a:r>
              <a:rPr lang="en-US" altLang="zh-TW" dirty="0" err="1">
                <a:solidFill>
                  <a:srgbClr val="FF0000"/>
                </a:solidFill>
              </a:rPr>
              <a:t>ypserv</a:t>
            </a:r>
            <a:r>
              <a:rPr lang="en-US" altLang="zh-TW" dirty="0">
                <a:solidFill>
                  <a:srgbClr val="FF0000"/>
                </a:solidFill>
              </a:rPr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yppasswdd</a:t>
            </a:r>
            <a:r>
              <a:rPr lang="zh-TW" altLang="en-US" dirty="0">
                <a:solidFill>
                  <a:srgbClr val="FF0000"/>
                </a:solidFill>
              </a:rPr>
              <a:t>沒啟動</a:t>
            </a:r>
            <a:r>
              <a:rPr lang="zh-TW" altLang="en-US" dirty="0">
                <a:solidFill>
                  <a:srgbClr val="FF0000"/>
                </a:solidFill>
                <a:latin typeface="新細明體"/>
                <a:ea typeface="新細明體"/>
              </a:rPr>
              <a:t>，需要手動啟動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81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建立</a:t>
            </a:r>
            <a:r>
              <a:rPr lang="en-US" altLang="zh-TW" dirty="0">
                <a:effectLst/>
              </a:rPr>
              <a:t> NIS </a:t>
            </a:r>
            <a:r>
              <a:rPr lang="zh-TW" altLang="zh-TW" dirty="0">
                <a:effectLst/>
              </a:rPr>
              <a:t>資料庫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5656" y="1484784"/>
            <a:ext cx="7056784" cy="424731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usr</a:t>
            </a:r>
            <a:r>
              <a:rPr lang="en-US" altLang="zh-TW" dirty="0">
                <a:solidFill>
                  <a:srgbClr val="FFFF00"/>
                </a:solidFill>
              </a:rPr>
              <a:t>/lib/</a:t>
            </a:r>
            <a:r>
              <a:rPr lang="en-US" altLang="zh-TW" dirty="0" err="1">
                <a:solidFill>
                  <a:srgbClr val="FFFF00"/>
                </a:solidFill>
              </a:rPr>
              <a:t>yp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ypinit</a:t>
            </a:r>
            <a:r>
              <a:rPr lang="en-US" altLang="zh-TW" dirty="0">
                <a:solidFill>
                  <a:srgbClr val="FFFF00"/>
                </a:solidFill>
              </a:rPr>
              <a:t> –m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At this point, we have to construct a list of the hosts which will run NIS servers.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Server.paching.com.tw is in the list of NIS server hosts. Please continue to add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the names for the other hosts, one per line. When you are done with the list,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type a &lt;control D&gt;.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zh-TW" dirty="0">
                <a:solidFill>
                  <a:schemeClr val="bg1"/>
                </a:solidFill>
              </a:rPr>
              <a:t>　　</a:t>
            </a:r>
            <a:r>
              <a:rPr lang="en-US" altLang="zh-TW" dirty="0">
                <a:solidFill>
                  <a:schemeClr val="bg1"/>
                </a:solidFill>
              </a:rPr>
              <a:t>next host to add: node1 </a:t>
            </a:r>
            <a:r>
              <a:rPr lang="en-US" altLang="zh-TW" b="1" dirty="0">
                <a:solidFill>
                  <a:srgbClr val="00B0F0"/>
                </a:solidFill>
              </a:rPr>
              <a:t>← </a:t>
            </a:r>
            <a:r>
              <a:rPr lang="zh-TW" altLang="zh-TW" b="1" dirty="0">
                <a:solidFill>
                  <a:srgbClr val="00B0F0"/>
                </a:solidFill>
              </a:rPr>
              <a:t>這個請輸入</a:t>
            </a:r>
            <a:r>
              <a:rPr lang="en-US" altLang="zh-TW" b="1" dirty="0">
                <a:solidFill>
                  <a:srgbClr val="00B0F0"/>
                </a:solidFill>
              </a:rPr>
              <a:t>host name</a:t>
            </a:r>
            <a:r>
              <a:rPr lang="zh-TW" altLang="zh-TW" b="1" dirty="0">
                <a:solidFill>
                  <a:srgbClr val="00B0F0"/>
                </a:solidFill>
              </a:rPr>
              <a:t>。</a:t>
            </a:r>
            <a:br>
              <a:rPr lang="en-US" altLang="zh-TW" dirty="0">
                <a:solidFill>
                  <a:srgbClr val="00B0F0"/>
                </a:solidFill>
              </a:rPr>
            </a:br>
            <a:r>
              <a:rPr lang="zh-TW" altLang="zh-TW" dirty="0">
                <a:solidFill>
                  <a:schemeClr val="bg1"/>
                </a:solidFill>
              </a:rPr>
              <a:t>　　</a:t>
            </a:r>
            <a:r>
              <a:rPr lang="en-US" altLang="zh-TW" dirty="0">
                <a:solidFill>
                  <a:schemeClr val="bg1"/>
                </a:solidFill>
              </a:rPr>
              <a:t>next host to add: </a:t>
            </a:r>
            <a:r>
              <a:rPr lang="zh-TW" altLang="zh-TW" dirty="0">
                <a:solidFill>
                  <a:schemeClr val="bg1"/>
                </a:solidFill>
              </a:rPr>
              <a:t>　</a:t>
            </a:r>
            <a:r>
              <a:rPr lang="en-US" altLang="zh-TW" b="1" dirty="0">
                <a:solidFill>
                  <a:srgbClr val="00B0F0"/>
                </a:solidFill>
              </a:rPr>
              <a:t>← </a:t>
            </a:r>
            <a:r>
              <a:rPr lang="zh-TW" altLang="zh-TW" b="1" dirty="0">
                <a:solidFill>
                  <a:srgbClr val="00B0F0"/>
                </a:solidFill>
              </a:rPr>
              <a:t>這個地方請按下</a:t>
            </a:r>
            <a:r>
              <a:rPr lang="en-US" altLang="zh-TW" b="1" dirty="0">
                <a:solidFill>
                  <a:srgbClr val="00B0F0"/>
                </a:solidFill>
              </a:rPr>
              <a:t> Ctrl - D</a:t>
            </a:r>
            <a:r>
              <a:rPr lang="zh-TW" altLang="zh-TW" b="1" dirty="0">
                <a:solidFill>
                  <a:srgbClr val="00B0F0"/>
                </a:solidFill>
              </a:rPr>
              <a:t>。</a:t>
            </a:r>
            <a:br>
              <a:rPr lang="en-US" altLang="zh-TW" b="1" dirty="0">
                <a:solidFill>
                  <a:srgbClr val="00B0F0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The current list of NIS servers looks like this: 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Server.paching.com.tw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Is this correct? [y/n: y]</a:t>
            </a:r>
            <a:r>
              <a:rPr lang="en-US" altLang="zh-TW" b="1" dirty="0">
                <a:solidFill>
                  <a:schemeClr val="bg1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y</a:t>
            </a:r>
            <a:r>
              <a:rPr lang="zh-TW" altLang="zh-TW" dirty="0">
                <a:solidFill>
                  <a:schemeClr val="bg1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zh-TW" dirty="0">
                <a:solidFill>
                  <a:srgbClr val="00B0F0"/>
                </a:solidFill>
              </a:rPr>
              <a:t>沒問題的話，就輸入</a:t>
            </a:r>
            <a:r>
              <a:rPr lang="en-US" altLang="zh-TW" dirty="0">
                <a:solidFill>
                  <a:srgbClr val="00B0F0"/>
                </a:solidFill>
              </a:rPr>
              <a:t> y </a:t>
            </a:r>
            <a:r>
              <a:rPr lang="zh-TW" altLang="zh-TW" dirty="0">
                <a:solidFill>
                  <a:srgbClr val="00B0F0"/>
                </a:solidFill>
              </a:rPr>
              <a:t>囉</a:t>
            </a:r>
            <a:r>
              <a:rPr lang="en-US" altLang="zh-TW" dirty="0">
                <a:solidFill>
                  <a:srgbClr val="00B0F0"/>
                </a:solidFill>
              </a:rPr>
              <a:t> !</a:t>
            </a:r>
            <a:br>
              <a:rPr lang="en-US" altLang="zh-TW" dirty="0">
                <a:solidFill>
                  <a:srgbClr val="00B0F0"/>
                </a:solidFill>
              </a:rPr>
            </a:b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98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建立</a:t>
            </a:r>
            <a:r>
              <a:rPr lang="en-US" altLang="zh-TW" dirty="0">
                <a:effectLst/>
              </a:rPr>
              <a:t> NIS </a:t>
            </a:r>
            <a:r>
              <a:rPr lang="zh-TW" altLang="zh-TW" dirty="0">
                <a:effectLst/>
              </a:rPr>
              <a:t>資料庫</a:t>
            </a:r>
            <a:r>
              <a:rPr lang="en-US" altLang="zh-TW" dirty="0">
                <a:effectLst/>
              </a:rPr>
              <a:t>(</a:t>
            </a:r>
            <a:r>
              <a:rPr lang="zh-TW" altLang="en-US" dirty="0">
                <a:effectLst/>
              </a:rPr>
              <a:t>續</a:t>
            </a:r>
            <a:r>
              <a:rPr lang="en-US" altLang="zh-TW" dirty="0">
                <a:effectLst/>
              </a:rPr>
              <a:t>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3648" y="1484784"/>
            <a:ext cx="7056784" cy="480131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We need a few minutes to build the databases...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Building 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yp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paching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ypservers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Running 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yp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Makefile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 err="1">
                <a:solidFill>
                  <a:schemeClr val="bg1"/>
                </a:solidFill>
              </a:rPr>
              <a:t>gmake</a:t>
            </a:r>
            <a:r>
              <a:rPr lang="en-US" altLang="zh-TW" dirty="0">
                <a:solidFill>
                  <a:schemeClr val="bg1"/>
                </a:solidFill>
              </a:rPr>
              <a:t>[1]: Entering directory `/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yp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paching</a:t>
            </a:r>
            <a:r>
              <a:rPr lang="en-US" altLang="zh-TW" dirty="0">
                <a:solidFill>
                  <a:schemeClr val="bg1"/>
                </a:solidFill>
              </a:rPr>
              <a:t>'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passwd.byname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passwd.byuid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group.byname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group.bygid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rpc.byname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rpc.bynumber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services.byname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services.byservicename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Updating </a:t>
            </a:r>
            <a:r>
              <a:rPr lang="en-US" altLang="zh-TW" dirty="0" err="1">
                <a:solidFill>
                  <a:schemeClr val="bg1"/>
                </a:solidFill>
              </a:rPr>
              <a:t>netid.byname</a:t>
            </a:r>
            <a:r>
              <a:rPr lang="en-US" altLang="zh-TW" dirty="0">
                <a:solidFill>
                  <a:schemeClr val="bg1"/>
                </a:solidFill>
              </a:rPr>
              <a:t>...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 err="1">
                <a:solidFill>
                  <a:schemeClr val="bg1"/>
                </a:solidFill>
              </a:rPr>
              <a:t>gmake</a:t>
            </a:r>
            <a:r>
              <a:rPr lang="en-US" altLang="zh-TW" dirty="0">
                <a:solidFill>
                  <a:schemeClr val="bg1"/>
                </a:solidFill>
              </a:rPr>
              <a:t>[1]: Leaving directory `</a:t>
            </a:r>
            <a:r>
              <a:rPr lang="en-US" altLang="zh-TW" b="1" dirty="0">
                <a:solidFill>
                  <a:schemeClr val="bg1"/>
                </a:solidFill>
              </a:rPr>
              <a:t>/</a:t>
            </a:r>
            <a:r>
              <a:rPr lang="en-US" altLang="zh-TW" b="1" dirty="0" err="1">
                <a:solidFill>
                  <a:schemeClr val="bg1"/>
                </a:solidFill>
              </a:rPr>
              <a:t>var</a:t>
            </a:r>
            <a:r>
              <a:rPr lang="en-US" altLang="zh-TW" b="1" dirty="0">
                <a:solidFill>
                  <a:schemeClr val="bg1"/>
                </a:solidFill>
              </a:rPr>
              <a:t>/</a:t>
            </a:r>
            <a:r>
              <a:rPr lang="en-US" altLang="zh-TW" b="1" dirty="0" err="1">
                <a:solidFill>
                  <a:schemeClr val="bg1"/>
                </a:solidFill>
              </a:rPr>
              <a:t>yp</a:t>
            </a:r>
            <a:r>
              <a:rPr lang="en-US" altLang="zh-TW" b="1" dirty="0">
                <a:solidFill>
                  <a:schemeClr val="bg1"/>
                </a:solidFill>
              </a:rPr>
              <a:t>/</a:t>
            </a:r>
            <a:r>
              <a:rPr lang="en-US" altLang="zh-TW" b="1" dirty="0" err="1">
                <a:solidFill>
                  <a:schemeClr val="bg1"/>
                </a:solidFill>
              </a:rPr>
              <a:t>paching</a:t>
            </a:r>
            <a:r>
              <a:rPr lang="en-US" altLang="zh-TW" dirty="0">
                <a:solidFill>
                  <a:schemeClr val="bg1"/>
                </a:solidFill>
              </a:rPr>
              <a:t>'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en-US" altLang="zh-TW" b="1" dirty="0">
                <a:solidFill>
                  <a:schemeClr val="bg1"/>
                </a:solidFill>
              </a:rPr>
              <a:t>Server.paching.com.tw has been set up as a NIS master server</a:t>
            </a:r>
            <a:r>
              <a:rPr lang="en-US" altLang="zh-TW" dirty="0">
                <a:solidFill>
                  <a:schemeClr val="bg1"/>
                </a:solidFill>
              </a:rPr>
              <a:t>.</a:t>
            </a:r>
            <a:endParaRPr lang="zh-TW" altLang="zh-TW" dirty="0">
              <a:solidFill>
                <a:schemeClr val="bg1"/>
              </a:solidFill>
            </a:endParaRPr>
          </a:p>
          <a:p>
            <a:r>
              <a:rPr lang="en-US" altLang="zh-TW" b="1" dirty="0">
                <a:solidFill>
                  <a:schemeClr val="bg1"/>
                </a:solidFill>
              </a:rPr>
              <a:t>Now you can run </a:t>
            </a:r>
            <a:r>
              <a:rPr lang="en-US" altLang="zh-TW" b="1" dirty="0" err="1">
                <a:solidFill>
                  <a:schemeClr val="bg1"/>
                </a:solidFill>
              </a:rPr>
              <a:t>ypinit</a:t>
            </a:r>
            <a:r>
              <a:rPr lang="en-US" altLang="zh-TW" b="1" dirty="0">
                <a:solidFill>
                  <a:schemeClr val="bg1"/>
                </a:solidFill>
              </a:rPr>
              <a:t> -s Server.paching.com.tw on all slave server</a:t>
            </a:r>
            <a:r>
              <a:rPr lang="en-US" altLang="zh-TW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36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其他額外的指令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設定</a:t>
            </a:r>
            <a:r>
              <a:rPr lang="en-US" altLang="zh-TW" dirty="0"/>
              <a:t>/</a:t>
            </a:r>
            <a:r>
              <a:rPr lang="zh-TW" altLang="en-US" dirty="0"/>
              <a:t>查詢</a:t>
            </a:r>
            <a:r>
              <a:rPr lang="en-US" altLang="zh-TW" dirty="0"/>
              <a:t> NIS domain name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設定</a:t>
            </a:r>
            <a:r>
              <a:rPr lang="en-US" altLang="zh-TW" dirty="0"/>
              <a:t> </a:t>
            </a:r>
            <a:r>
              <a:rPr lang="en-US" altLang="zh-TW" dirty="0" err="1"/>
              <a:t>ypserv.conf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初次啟動</a:t>
            </a:r>
            <a:r>
              <a:rPr lang="en-US" altLang="zh-TW" dirty="0" err="1"/>
              <a:t>ypserv</a:t>
            </a:r>
            <a:r>
              <a:rPr lang="en-US" altLang="zh-TW" dirty="0"/>
              <a:t> </a:t>
            </a:r>
            <a:r>
              <a:rPr lang="zh-TW" altLang="zh-TW" dirty="0"/>
              <a:t>及</a:t>
            </a:r>
            <a:r>
              <a:rPr lang="en-US" altLang="zh-TW" dirty="0"/>
              <a:t> </a:t>
            </a:r>
            <a:r>
              <a:rPr lang="en-US" altLang="zh-TW" dirty="0" err="1"/>
              <a:t>yppasswdd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63688" y="2060848"/>
            <a:ext cx="705678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 err="1">
                <a:solidFill>
                  <a:srgbClr val="FFFF00"/>
                </a:solidFill>
              </a:rPr>
              <a:t>nisdomainname</a:t>
            </a:r>
            <a:r>
              <a:rPr lang="en-US" altLang="zh-TW" dirty="0">
                <a:solidFill>
                  <a:srgbClr val="FFFF00"/>
                </a:solidFill>
              </a:rPr>
              <a:t> cluster</a:t>
            </a:r>
            <a:r>
              <a:rPr lang="zh-TW" altLang="zh-TW" dirty="0">
                <a:solidFill>
                  <a:srgbClr val="FFFF00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設定</a:t>
            </a:r>
            <a:r>
              <a:rPr lang="en-US" altLang="zh-TW" dirty="0">
                <a:solidFill>
                  <a:srgbClr val="00B0F0"/>
                </a:solidFill>
              </a:rPr>
              <a:t>NIS domain name</a:t>
            </a:r>
            <a:r>
              <a:rPr lang="zh-TW" altLang="en-US" dirty="0">
                <a:solidFill>
                  <a:srgbClr val="00B0F0"/>
                </a:solidFill>
              </a:rPr>
              <a:t>為</a:t>
            </a:r>
            <a:r>
              <a:rPr lang="en-US" altLang="zh-TW" dirty="0">
                <a:solidFill>
                  <a:srgbClr val="00B0F0"/>
                </a:solidFill>
              </a:rPr>
              <a:t>cluster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 err="1">
                <a:solidFill>
                  <a:srgbClr val="FFFF00"/>
                </a:solidFill>
              </a:rPr>
              <a:t>nisdomainname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zh-TW" altLang="zh-TW" dirty="0">
                <a:solidFill>
                  <a:srgbClr val="FFFF00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查詢</a:t>
            </a:r>
            <a:r>
              <a:rPr lang="en-US" altLang="zh-TW" dirty="0">
                <a:solidFill>
                  <a:srgbClr val="00B0F0"/>
                </a:solidFill>
              </a:rPr>
              <a:t>NIS domain name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763688" y="3645024"/>
            <a:ext cx="70567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vi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ypserv.conf</a:t>
            </a:r>
            <a:endParaRPr lang="en-US" altLang="zh-TW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71510"/>
              </p:ext>
            </p:extLst>
          </p:nvPr>
        </p:nvGraphicFramePr>
        <p:xfrm>
          <a:off x="1763688" y="4005064"/>
          <a:ext cx="7056784" cy="807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9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9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</a:rPr>
                        <a:t># Host</a:t>
                      </a:r>
                      <a:endParaRPr lang="zh-TW" sz="120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Domain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Map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Security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# 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限定的來源端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開放的網域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對應的資料庫類型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安全性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* 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shadow.byname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port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* 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*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</a:rPr>
                        <a:t>passwd.adjunct.byname</a:t>
                      </a:r>
                      <a:endParaRPr lang="zh-TW" sz="1200" kern="10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</a:rPr>
                        <a:t>:</a:t>
                      </a:r>
                      <a:r>
                        <a:rPr lang="zh-TW" sz="120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</a:rPr>
                        <a:t>port</a:t>
                      </a:r>
                      <a:endParaRPr lang="zh-TW" sz="120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763688" y="5336048"/>
            <a:ext cx="7056784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>
                <a:solidFill>
                  <a:srgbClr val="FFFF00"/>
                </a:solidFill>
              </a:rPr>
              <a:t>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node1:/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>
                <a:solidFill>
                  <a:srgbClr val="FFFF00"/>
                </a:solidFill>
              </a:rPr>
              <a:t>./</a:t>
            </a:r>
            <a:r>
              <a:rPr lang="en-US" altLang="zh-TW" dirty="0" err="1">
                <a:solidFill>
                  <a:srgbClr val="FFFF00"/>
                </a:solidFill>
              </a:rPr>
              <a:t>ypserv</a:t>
            </a:r>
            <a:r>
              <a:rPr lang="en-US" altLang="zh-TW" dirty="0">
                <a:solidFill>
                  <a:srgbClr val="FFFF00"/>
                </a:solidFill>
              </a:rPr>
              <a:t> start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Starting </a:t>
            </a:r>
            <a:r>
              <a:rPr lang="en-US" altLang="zh-TW" dirty="0" err="1">
                <a:solidFill>
                  <a:schemeClr val="bg1"/>
                </a:solidFill>
              </a:rPr>
              <a:t>ypserv</a:t>
            </a:r>
            <a:r>
              <a:rPr lang="zh-TW" altLang="zh-TW" dirty="0">
                <a:solidFill>
                  <a:schemeClr val="bg1"/>
                </a:solidFill>
              </a:rPr>
              <a:t>　　　　　　　　　　　　　 </a:t>
            </a:r>
            <a:r>
              <a:rPr lang="en-US" altLang="zh-TW" dirty="0">
                <a:solidFill>
                  <a:srgbClr val="00B050"/>
                </a:solidFill>
              </a:rPr>
              <a:t>done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</a:t>
            </a:r>
            <a:r>
              <a:rPr lang="en-US" altLang="zh-TW" dirty="0">
                <a:solidFill>
                  <a:srgbClr val="FFFF00"/>
                </a:solidFill>
              </a:rPr>
              <a:t> ./</a:t>
            </a:r>
            <a:r>
              <a:rPr lang="en-US" altLang="zh-TW" dirty="0" err="1">
                <a:solidFill>
                  <a:srgbClr val="FFFF00"/>
                </a:solidFill>
              </a:rPr>
              <a:t>yppasswdd</a:t>
            </a:r>
            <a:r>
              <a:rPr lang="en-US" altLang="zh-TW" dirty="0">
                <a:solidFill>
                  <a:srgbClr val="FFFF00"/>
                </a:solidFill>
              </a:rPr>
              <a:t> start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Starting </a:t>
            </a:r>
            <a:r>
              <a:rPr lang="en-US" altLang="zh-TW" dirty="0" err="1">
                <a:solidFill>
                  <a:schemeClr val="bg1"/>
                </a:solidFill>
              </a:rPr>
              <a:t>rpc.yppasswdd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zh-TW" dirty="0">
                <a:solidFill>
                  <a:schemeClr val="bg1"/>
                </a:solidFill>
              </a:rPr>
              <a:t>　　　　　 　 　 　　</a:t>
            </a:r>
            <a:r>
              <a:rPr lang="en-US" altLang="zh-TW" dirty="0">
                <a:solidFill>
                  <a:srgbClr val="00B050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8916037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其他額外的指令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確認</a:t>
            </a:r>
            <a:r>
              <a:rPr lang="en-US" altLang="zh-TW" dirty="0"/>
              <a:t> RPC </a:t>
            </a:r>
            <a:r>
              <a:rPr lang="zh-TW" altLang="zh-TW" dirty="0"/>
              <a:t>有收到程式正確的回應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91680" y="1988840"/>
            <a:ext cx="7056784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rpcinfo</a:t>
            </a:r>
            <a:r>
              <a:rPr lang="en-US" altLang="zh-TW" dirty="0">
                <a:solidFill>
                  <a:srgbClr val="FFFF00"/>
                </a:solidFill>
              </a:rPr>
              <a:t> -u </a:t>
            </a:r>
            <a:r>
              <a:rPr lang="en-US" altLang="zh-TW" dirty="0" err="1">
                <a:solidFill>
                  <a:srgbClr val="FFFF00"/>
                </a:solidFill>
              </a:rPr>
              <a:t>localhost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ypserv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program 100004 version 1 ready and waiting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program 100004 version 2 ready and waiting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 err="1">
                <a:solidFill>
                  <a:srgbClr val="FFFF00"/>
                </a:solidFill>
              </a:rPr>
              <a:t>rpcinfo</a:t>
            </a:r>
            <a:r>
              <a:rPr lang="en-US" altLang="zh-TW" dirty="0">
                <a:solidFill>
                  <a:srgbClr val="FFFF00"/>
                </a:solidFill>
              </a:rPr>
              <a:t> -u </a:t>
            </a:r>
            <a:r>
              <a:rPr lang="en-US" altLang="zh-TW" dirty="0" err="1">
                <a:solidFill>
                  <a:srgbClr val="FFFF00"/>
                </a:solidFill>
              </a:rPr>
              <a:t>localhost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yppasswdd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program 100009 version 1 ready and waiting</a:t>
            </a:r>
          </a:p>
        </p:txBody>
      </p:sp>
    </p:spTree>
    <p:extLst>
      <p:ext uri="{BB962C8B-B14F-4D97-AF65-F5344CB8AC3E}">
        <p14:creationId xmlns:p14="http://schemas.microsoft.com/office/powerpoint/2010/main" val="770458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NIS Client</a:t>
            </a:r>
            <a:r>
              <a:rPr lang="zh-TW" altLang="en-US" dirty="0"/>
              <a:t>的安裝與設定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855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effectLst/>
              </a:rPr>
              <a:t>YaST</a:t>
            </a:r>
            <a:r>
              <a:rPr lang="zh-TW" altLang="zh-TW" dirty="0">
                <a:effectLst/>
              </a:rPr>
              <a:t>設定</a:t>
            </a:r>
            <a:r>
              <a:rPr lang="en-US" altLang="zh-TW" dirty="0">
                <a:effectLst/>
              </a:rPr>
              <a:t>NIS</a:t>
            </a:r>
            <a:r>
              <a:rPr lang="zh-TW" altLang="zh-TW" dirty="0">
                <a:effectLst/>
              </a:rPr>
              <a:t>用戶端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01" y="1474555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86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>
                <a:effectLst/>
              </a:rPr>
              <a:t>輸入</a:t>
            </a:r>
            <a:r>
              <a:rPr lang="en-US" altLang="zh-TW" dirty="0">
                <a:effectLst/>
              </a:rPr>
              <a:t>NIS</a:t>
            </a:r>
            <a:r>
              <a:rPr lang="zh-TW" altLang="zh-TW" dirty="0">
                <a:effectLst/>
              </a:rPr>
              <a:t>領域名稱與伺服器位置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330539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81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9" y="1412776"/>
            <a:ext cx="6926407" cy="51948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同意且完成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5936" y="414908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44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OS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34390"/>
            <a:ext cx="5616624" cy="51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dirty="0">
                <a:effectLst/>
              </a:rPr>
              <a:t>測試</a:t>
            </a:r>
            <a:r>
              <a:rPr lang="en-US" altLang="zh-TW" dirty="0">
                <a:effectLst/>
              </a:rPr>
              <a:t>NIS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請於</a:t>
            </a:r>
            <a:r>
              <a:rPr lang="en-US" altLang="zh-TW" dirty="0"/>
              <a:t>Server</a:t>
            </a:r>
            <a:r>
              <a:rPr lang="zh-TW" altLang="zh-TW" dirty="0"/>
              <a:t>建立一個新帳號，然後使用</a:t>
            </a:r>
            <a:r>
              <a:rPr lang="en-US" altLang="zh-TW" dirty="0" err="1"/>
              <a:t>ssh</a:t>
            </a:r>
            <a:r>
              <a:rPr lang="zh-TW" altLang="zh-TW" dirty="0"/>
              <a:t>測試是否可以登入</a:t>
            </a:r>
            <a:r>
              <a:rPr lang="en-US" altLang="zh-TW" dirty="0"/>
              <a:t>Client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91680" y="2564903"/>
            <a:ext cx="7056784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useradd</a:t>
            </a:r>
            <a:r>
              <a:rPr lang="en-US" altLang="zh-TW" dirty="0">
                <a:solidFill>
                  <a:srgbClr val="FFFF00"/>
                </a:solidFill>
              </a:rPr>
              <a:t> username -m -s /bin/bash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 err="1">
                <a:solidFill>
                  <a:srgbClr val="FFFF00"/>
                </a:solidFill>
              </a:rPr>
              <a:t>passwd</a:t>
            </a:r>
            <a:r>
              <a:rPr lang="en-US" altLang="zh-TW" dirty="0">
                <a:solidFill>
                  <a:srgbClr val="FFFF00"/>
                </a:solidFill>
              </a:rPr>
              <a:t> username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 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usr</a:t>
            </a:r>
            <a:r>
              <a:rPr lang="en-US" altLang="zh-TW" dirty="0">
                <a:solidFill>
                  <a:srgbClr val="FFFF00"/>
                </a:solidFill>
              </a:rPr>
              <a:t>/lib/</a:t>
            </a:r>
            <a:r>
              <a:rPr lang="en-US" altLang="zh-TW" dirty="0" err="1">
                <a:solidFill>
                  <a:srgbClr val="FFFF00"/>
                </a:solidFill>
              </a:rPr>
              <a:t>yp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ypinit</a:t>
            </a:r>
            <a:r>
              <a:rPr lang="en-US" altLang="zh-TW" dirty="0">
                <a:solidFill>
                  <a:srgbClr val="FFFF00"/>
                </a:solidFill>
              </a:rPr>
              <a:t> –m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su</a:t>
            </a:r>
            <a:r>
              <a:rPr lang="en-US" altLang="zh-TW" dirty="0">
                <a:solidFill>
                  <a:srgbClr val="FFFF00"/>
                </a:solidFill>
              </a:rPr>
              <a:t> username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192.168.1.2</a:t>
            </a:r>
          </a:p>
        </p:txBody>
      </p:sp>
    </p:spTree>
    <p:extLst>
      <p:ext uri="{BB962C8B-B14F-4D97-AF65-F5344CB8AC3E}">
        <p14:creationId xmlns:p14="http://schemas.microsoft.com/office/powerpoint/2010/main" val="3198742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其他額外的指令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設定</a:t>
            </a:r>
            <a:r>
              <a:rPr lang="en-US" altLang="zh-TW" dirty="0"/>
              <a:t> </a:t>
            </a:r>
            <a:r>
              <a:rPr lang="en-US" altLang="zh-TW" dirty="0" err="1"/>
              <a:t>yp.conf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設定</a:t>
            </a:r>
            <a:r>
              <a:rPr lang="en-US" altLang="zh-TW" dirty="0"/>
              <a:t> Client </a:t>
            </a:r>
            <a:r>
              <a:rPr lang="zh-TW" altLang="zh-TW" dirty="0"/>
              <a:t>端查詢的順序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91680" y="2045747"/>
            <a:ext cx="7056784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vi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yp.conf</a:t>
            </a:r>
            <a:endParaRPr lang="en-US" altLang="zh-TW" dirty="0">
              <a:solidFill>
                <a:srgbClr val="FFFF00"/>
              </a:solidFill>
            </a:endParaRPr>
          </a:p>
          <a:p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rgbClr val="00B0F0"/>
                </a:solidFill>
              </a:rPr>
              <a:t># </a:t>
            </a:r>
            <a:r>
              <a:rPr lang="zh-TW" altLang="zh-TW" dirty="0">
                <a:solidFill>
                  <a:srgbClr val="00B0F0"/>
                </a:solidFill>
              </a:rPr>
              <a:t>指定</a:t>
            </a:r>
            <a:r>
              <a:rPr lang="en-US" altLang="zh-TW" dirty="0">
                <a:solidFill>
                  <a:srgbClr val="00B0F0"/>
                </a:solidFill>
              </a:rPr>
              <a:t> NIS Domain Name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br>
              <a:rPr lang="en-US" altLang="zh-TW" dirty="0">
                <a:solidFill>
                  <a:srgbClr val="00B0F0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domain cluster</a:t>
            </a:r>
            <a:br>
              <a:rPr lang="en-US" altLang="zh-TW" dirty="0">
                <a:solidFill>
                  <a:schemeClr val="bg1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rgbClr val="00B0F0"/>
                </a:solidFill>
              </a:rPr>
              <a:t># </a:t>
            </a:r>
            <a:r>
              <a:rPr lang="zh-TW" altLang="zh-TW" dirty="0">
                <a:solidFill>
                  <a:srgbClr val="00B0F0"/>
                </a:solidFill>
              </a:rPr>
              <a:t>指定</a:t>
            </a:r>
            <a:r>
              <a:rPr lang="en-US" altLang="zh-TW" dirty="0">
                <a:solidFill>
                  <a:srgbClr val="00B0F0"/>
                </a:solidFill>
              </a:rPr>
              <a:t> Client </a:t>
            </a:r>
            <a:r>
              <a:rPr lang="zh-TW" altLang="zh-TW" dirty="0">
                <a:solidFill>
                  <a:srgbClr val="00B0F0"/>
                </a:solidFill>
              </a:rPr>
              <a:t>端要使用的</a:t>
            </a:r>
            <a:r>
              <a:rPr lang="en-US" altLang="zh-TW" dirty="0">
                <a:solidFill>
                  <a:srgbClr val="00B0F0"/>
                </a:solidFill>
              </a:rPr>
              <a:t> NIS Server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br>
              <a:rPr lang="en-US" altLang="zh-TW" dirty="0">
                <a:solidFill>
                  <a:srgbClr val="00B0F0"/>
                </a:solidFill>
              </a:rPr>
            </a:br>
            <a:r>
              <a:rPr lang="en-US" altLang="zh-TW" dirty="0" err="1">
                <a:solidFill>
                  <a:schemeClr val="bg1"/>
                </a:solidFill>
              </a:rPr>
              <a:t>ypserver</a:t>
            </a:r>
            <a:r>
              <a:rPr lang="en-US" altLang="zh-TW" dirty="0">
                <a:solidFill>
                  <a:schemeClr val="bg1"/>
                </a:solidFill>
              </a:rPr>
              <a:t> node1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691680" y="4782051"/>
            <a:ext cx="70567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vi /</a:t>
            </a:r>
            <a:r>
              <a:rPr lang="en-US" altLang="zh-TW" b="1" dirty="0" err="1">
                <a:solidFill>
                  <a:srgbClr val="FFFF00"/>
                </a:solidFill>
              </a:rPr>
              <a:t>etc</a:t>
            </a:r>
            <a:r>
              <a:rPr lang="en-US" altLang="zh-TW" b="1" dirty="0">
                <a:solidFill>
                  <a:srgbClr val="FFFF00"/>
                </a:solidFill>
              </a:rPr>
              <a:t>/</a:t>
            </a:r>
            <a:r>
              <a:rPr lang="en-US" altLang="zh-TW" b="1" dirty="0" err="1">
                <a:solidFill>
                  <a:srgbClr val="FFFF00"/>
                </a:solidFill>
              </a:rPr>
              <a:t>nsswitch.conf</a:t>
            </a:r>
            <a:endParaRPr lang="en-US" altLang="zh-TW" dirty="0">
              <a:solidFill>
                <a:srgbClr val="FFFF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15406"/>
              </p:ext>
            </p:extLst>
          </p:nvPr>
        </p:nvGraphicFramePr>
        <p:xfrm>
          <a:off x="1691680" y="5137889"/>
          <a:ext cx="7056784" cy="807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9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passwd</a:t>
                      </a: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 :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files</a:t>
                      </a:r>
                      <a:r>
                        <a:rPr lang="zh-TW" sz="1200" b="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nis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shadow :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files</a:t>
                      </a:r>
                      <a:r>
                        <a:rPr lang="zh-TW" sz="1200" b="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nis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group : 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files</a:t>
                      </a:r>
                      <a:r>
                        <a:rPr lang="zh-TW" sz="1200" b="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nis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hosts :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kern="0" dirty="0">
                          <a:solidFill>
                            <a:schemeClr val="bg1"/>
                          </a:solidFill>
                          <a:effectLst/>
                        </a:rPr>
                        <a:t>files</a:t>
                      </a:r>
                      <a:r>
                        <a:rPr lang="zh-TW" sz="1200" b="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nis</a:t>
                      </a:r>
                      <a:r>
                        <a:rPr lang="zh-TW" sz="1200" b="0" kern="0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r>
                        <a:rPr lang="en-US" sz="1200" b="0" kern="0" dirty="0" err="1">
                          <a:solidFill>
                            <a:schemeClr val="bg1"/>
                          </a:solidFill>
                          <a:effectLst/>
                        </a:rPr>
                        <a:t>dns</a:t>
                      </a:r>
                      <a:endParaRPr lang="zh-TW" sz="1200" b="0" kern="100" dirty="0">
                        <a:solidFill>
                          <a:schemeClr val="bg1"/>
                        </a:solidFill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7879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/>
              </a:rPr>
              <a:t>Nsswitch.conf</a:t>
            </a:r>
            <a:r>
              <a:rPr lang="en-US" altLang="zh-TW" b="1" dirty="0">
                <a:effectLst/>
              </a:rPr>
              <a:t> </a:t>
            </a:r>
            <a:r>
              <a:rPr lang="zh-TW" altLang="zh-TW" b="1" dirty="0">
                <a:effectLst/>
              </a:rPr>
              <a:t>說明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982101"/>
              </p:ext>
            </p:extLst>
          </p:nvPr>
        </p:nvGraphicFramePr>
        <p:xfrm>
          <a:off x="1331640" y="1628800"/>
          <a:ext cx="7499350" cy="37338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5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 err="1">
                          <a:effectLst/>
                        </a:rPr>
                        <a:t>passwd</a:t>
                      </a:r>
                      <a:r>
                        <a:rPr lang="en-US" sz="2400" b="1" kern="0" dirty="0">
                          <a:effectLst/>
                        </a:rPr>
                        <a:t> </a:t>
                      </a:r>
                      <a:endParaRPr lang="zh-TW" sz="24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b="0" kern="0" dirty="0">
                          <a:effectLst/>
                        </a:rPr>
                        <a:t>有關帳號資訊的查詢，是先查本機的</a:t>
                      </a:r>
                      <a:r>
                        <a:rPr lang="en-US" sz="2400" b="0" kern="0" dirty="0">
                          <a:effectLst/>
                        </a:rPr>
                        <a:t> /</a:t>
                      </a:r>
                      <a:r>
                        <a:rPr lang="en-US" sz="2400" b="0" kern="0" dirty="0" err="1">
                          <a:effectLst/>
                        </a:rPr>
                        <a:t>etc</a:t>
                      </a:r>
                      <a:r>
                        <a:rPr lang="en-US" sz="2400" b="0" kern="0" dirty="0">
                          <a:effectLst/>
                        </a:rPr>
                        <a:t>/</a:t>
                      </a:r>
                      <a:r>
                        <a:rPr lang="en-US" sz="2400" b="0" kern="0" dirty="0" err="1">
                          <a:effectLst/>
                        </a:rPr>
                        <a:t>passwd</a:t>
                      </a:r>
                      <a:r>
                        <a:rPr lang="zh-TW" sz="2400" b="0" kern="0" dirty="0">
                          <a:effectLst/>
                        </a:rPr>
                        <a:t>，查詢不到再向</a:t>
                      </a:r>
                      <a:r>
                        <a:rPr lang="en-US" sz="2400" b="0" kern="0" dirty="0">
                          <a:effectLst/>
                        </a:rPr>
                        <a:t> NIS Server </a:t>
                      </a:r>
                      <a:r>
                        <a:rPr lang="zh-TW" sz="2400" b="0" kern="0" dirty="0">
                          <a:effectLst/>
                        </a:rPr>
                        <a:t>查詢。</a:t>
                      </a:r>
                      <a:endParaRPr lang="zh-TW" sz="24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shadow </a:t>
                      </a:r>
                      <a:endParaRPr lang="zh-TW" sz="24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b="0" kern="0" dirty="0">
                          <a:effectLst/>
                        </a:rPr>
                        <a:t>有關密碼的查詢，是先查詢本機的</a:t>
                      </a:r>
                      <a:r>
                        <a:rPr lang="en-US" sz="2400" b="0" kern="0" dirty="0">
                          <a:effectLst/>
                        </a:rPr>
                        <a:t> /</a:t>
                      </a:r>
                      <a:r>
                        <a:rPr lang="en-US" sz="2400" b="0" kern="0" dirty="0" err="1">
                          <a:effectLst/>
                        </a:rPr>
                        <a:t>etc</a:t>
                      </a:r>
                      <a:r>
                        <a:rPr lang="en-US" sz="2400" b="0" kern="0" dirty="0">
                          <a:effectLst/>
                        </a:rPr>
                        <a:t>/shadow</a:t>
                      </a:r>
                      <a:r>
                        <a:rPr lang="zh-TW" sz="2400" b="0" kern="0" dirty="0">
                          <a:effectLst/>
                        </a:rPr>
                        <a:t>，查詢不到再向</a:t>
                      </a:r>
                      <a:r>
                        <a:rPr lang="en-US" sz="2400" b="0" kern="0" dirty="0">
                          <a:effectLst/>
                        </a:rPr>
                        <a:t> NIS Server </a:t>
                      </a:r>
                      <a:r>
                        <a:rPr lang="zh-TW" sz="2400" b="0" kern="0" dirty="0">
                          <a:effectLst/>
                        </a:rPr>
                        <a:t>查詢。</a:t>
                      </a:r>
                      <a:endParaRPr lang="zh-TW" sz="24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group </a:t>
                      </a:r>
                      <a:endParaRPr lang="zh-TW" sz="24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b="0" kern="0" dirty="0">
                          <a:effectLst/>
                        </a:rPr>
                        <a:t>有關群組的查詢，是先查本機的</a:t>
                      </a:r>
                      <a:r>
                        <a:rPr lang="en-US" sz="2400" b="0" kern="0" dirty="0">
                          <a:effectLst/>
                        </a:rPr>
                        <a:t> /</a:t>
                      </a:r>
                      <a:r>
                        <a:rPr lang="en-US" sz="2400" b="0" kern="0" dirty="0" err="1">
                          <a:effectLst/>
                        </a:rPr>
                        <a:t>etc</a:t>
                      </a:r>
                      <a:r>
                        <a:rPr lang="en-US" sz="2400" b="0" kern="0" dirty="0">
                          <a:effectLst/>
                        </a:rPr>
                        <a:t>/group</a:t>
                      </a:r>
                      <a:r>
                        <a:rPr lang="zh-TW" sz="2400" b="0" kern="0" dirty="0">
                          <a:effectLst/>
                        </a:rPr>
                        <a:t>，查詢不到再向</a:t>
                      </a:r>
                      <a:r>
                        <a:rPr lang="en-US" sz="2400" b="0" kern="0" dirty="0">
                          <a:effectLst/>
                        </a:rPr>
                        <a:t> NIS Server </a:t>
                      </a:r>
                      <a:r>
                        <a:rPr lang="zh-TW" sz="2400" b="0" kern="0" dirty="0">
                          <a:effectLst/>
                        </a:rPr>
                        <a:t>查詢。</a:t>
                      </a:r>
                      <a:endParaRPr lang="zh-TW" sz="24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0" dirty="0">
                          <a:effectLst/>
                        </a:rPr>
                        <a:t>hosts </a:t>
                      </a:r>
                      <a:endParaRPr lang="zh-TW" sz="2400" b="1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400" b="0" kern="0" dirty="0">
                          <a:effectLst/>
                        </a:rPr>
                        <a:t>有關主機名稱的查詢，先查詢本機的</a:t>
                      </a:r>
                      <a:r>
                        <a:rPr lang="en-US" sz="2400" b="0" kern="0" dirty="0">
                          <a:effectLst/>
                        </a:rPr>
                        <a:t> /</a:t>
                      </a:r>
                      <a:r>
                        <a:rPr lang="en-US" sz="2400" b="0" kern="0" dirty="0" err="1">
                          <a:effectLst/>
                        </a:rPr>
                        <a:t>etc</a:t>
                      </a:r>
                      <a:r>
                        <a:rPr lang="en-US" sz="2400" b="0" kern="0" dirty="0">
                          <a:effectLst/>
                        </a:rPr>
                        <a:t>/hosts </a:t>
                      </a:r>
                      <a:r>
                        <a:rPr lang="zh-TW" sz="2400" b="0" kern="0" dirty="0">
                          <a:effectLst/>
                        </a:rPr>
                        <a:t>檔，查詢不到再向</a:t>
                      </a:r>
                      <a:r>
                        <a:rPr lang="en-US" sz="2400" b="0" kern="0" dirty="0">
                          <a:effectLst/>
                        </a:rPr>
                        <a:t> NIS Server </a:t>
                      </a:r>
                      <a:r>
                        <a:rPr lang="zh-TW" sz="2400" b="0" kern="0" dirty="0">
                          <a:effectLst/>
                        </a:rPr>
                        <a:t>查詢，若連</a:t>
                      </a:r>
                      <a:r>
                        <a:rPr lang="en-US" sz="2400" b="0" kern="0" dirty="0">
                          <a:effectLst/>
                        </a:rPr>
                        <a:t> NIS </a:t>
                      </a:r>
                      <a:r>
                        <a:rPr lang="zh-TW" sz="2400" b="0" kern="0" dirty="0">
                          <a:effectLst/>
                        </a:rPr>
                        <a:t>也查詢不到，再根據本機</a:t>
                      </a:r>
                      <a:r>
                        <a:rPr lang="en-US" sz="2400" b="0" kern="0" dirty="0">
                          <a:effectLst/>
                        </a:rPr>
                        <a:t> /</a:t>
                      </a:r>
                      <a:r>
                        <a:rPr lang="en-US" sz="2400" b="0" kern="0" dirty="0" err="1">
                          <a:effectLst/>
                        </a:rPr>
                        <a:t>etc</a:t>
                      </a:r>
                      <a:r>
                        <a:rPr lang="en-US" sz="2400" b="0" kern="0" dirty="0">
                          <a:effectLst/>
                        </a:rPr>
                        <a:t>/</a:t>
                      </a:r>
                      <a:r>
                        <a:rPr lang="en-US" sz="2400" b="0" kern="0" dirty="0" err="1">
                          <a:effectLst/>
                        </a:rPr>
                        <a:t>resolv.conf</a:t>
                      </a:r>
                      <a:r>
                        <a:rPr lang="en-US" sz="2400" b="0" kern="0" dirty="0">
                          <a:effectLst/>
                        </a:rPr>
                        <a:t> </a:t>
                      </a:r>
                      <a:r>
                        <a:rPr lang="zh-TW" sz="2400" b="0" kern="0" dirty="0">
                          <a:effectLst/>
                        </a:rPr>
                        <a:t>的設定，向預設的名稱伺服器做查詢。</a:t>
                      </a:r>
                      <a:endParaRPr lang="zh-TW" sz="2400" b="0" kern="100" dirty="0">
                        <a:effectLst/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6187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其他額外的指令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修改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passwd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47664" y="2222862"/>
            <a:ext cx="7056784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vi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passwd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zh-TW" altLang="zh-TW" dirty="0">
                <a:solidFill>
                  <a:schemeClr val="bg1"/>
                </a:solidFill>
              </a:rPr>
              <a:t>　　　　　　</a:t>
            </a:r>
            <a:r>
              <a:rPr lang="zh-TW" altLang="zh-TW" dirty="0">
                <a:solidFill>
                  <a:srgbClr val="00B0F0"/>
                </a:solidFill>
              </a:rPr>
              <a:t>：略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 err="1">
                <a:solidFill>
                  <a:schemeClr val="bg1"/>
                </a:solidFill>
              </a:rPr>
              <a:t>mysql</a:t>
            </a:r>
            <a:r>
              <a:rPr lang="en-US" altLang="zh-TW" dirty="0">
                <a:solidFill>
                  <a:schemeClr val="bg1"/>
                </a:solidFill>
              </a:rPr>
              <a:t> : x : 60 : 103 : MySQL database admin : 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/lib/</a:t>
            </a:r>
            <a:r>
              <a:rPr lang="en-US" altLang="zh-TW" dirty="0" err="1">
                <a:solidFill>
                  <a:schemeClr val="bg1"/>
                </a:solidFill>
              </a:rPr>
              <a:t>mysql</a:t>
            </a:r>
            <a:r>
              <a:rPr lang="en-US" altLang="zh-TW" dirty="0">
                <a:solidFill>
                  <a:schemeClr val="bg1"/>
                </a:solidFill>
              </a:rPr>
              <a:t> : /bin/bash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 err="1">
                <a:solidFill>
                  <a:schemeClr val="bg1"/>
                </a:solidFill>
              </a:rPr>
              <a:t>dhcpd</a:t>
            </a:r>
            <a:r>
              <a:rPr lang="en-US" altLang="zh-TW" dirty="0">
                <a:solidFill>
                  <a:schemeClr val="bg1"/>
                </a:solidFill>
              </a:rPr>
              <a:t> : x : 102 : 65534 : DHCP server daemon : 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/lib/</a:t>
            </a:r>
            <a:r>
              <a:rPr lang="en-US" altLang="zh-TW" dirty="0" err="1">
                <a:solidFill>
                  <a:schemeClr val="bg1"/>
                </a:solidFill>
              </a:rPr>
              <a:t>dhcp</a:t>
            </a:r>
            <a:r>
              <a:rPr lang="en-US" altLang="zh-TW" dirty="0">
                <a:solidFill>
                  <a:schemeClr val="bg1"/>
                </a:solidFill>
              </a:rPr>
              <a:t> : /bin/false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pop : x : 67 : 100 : POP admin : /</a:t>
            </a:r>
            <a:r>
              <a:rPr lang="en-US" altLang="zh-TW" dirty="0" err="1">
                <a:solidFill>
                  <a:schemeClr val="bg1"/>
                </a:solidFill>
              </a:rPr>
              <a:t>var</a:t>
            </a:r>
            <a:r>
              <a:rPr lang="en-US" altLang="zh-TW" dirty="0">
                <a:solidFill>
                  <a:schemeClr val="bg1"/>
                </a:solidFill>
              </a:rPr>
              <a:t>/lib/pop : /bin/false 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b="1" dirty="0">
                <a:solidFill>
                  <a:schemeClr val="bg1"/>
                </a:solidFill>
              </a:rPr>
              <a:t>+ : : : : : :</a:t>
            </a:r>
            <a:r>
              <a:rPr lang="zh-TW" altLang="zh-TW" dirty="0">
                <a:solidFill>
                  <a:schemeClr val="bg1"/>
                </a:solidFill>
              </a:rPr>
              <a:t>　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zh-TW" dirty="0">
                <a:solidFill>
                  <a:srgbClr val="00B0F0"/>
                </a:solidFill>
              </a:rPr>
              <a:t>加上這行。</a:t>
            </a:r>
            <a:br>
              <a:rPr lang="en-US" altLang="zh-TW" dirty="0">
                <a:solidFill>
                  <a:srgbClr val="00B0F0"/>
                </a:solidFill>
              </a:rPr>
            </a:b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rgbClr val="00B0F0"/>
                </a:solidFill>
              </a:rPr>
              <a:t># </a:t>
            </a:r>
            <a:r>
              <a:rPr lang="zh-TW" altLang="zh-TW" dirty="0">
                <a:solidFill>
                  <a:srgbClr val="00B0F0"/>
                </a:solidFill>
              </a:rPr>
              <a:t>補上這一行的用意，是表示相關資訊在本機查不到時，可以引導</a:t>
            </a:r>
            <a:r>
              <a:rPr lang="en-US" altLang="zh-TW" dirty="0">
                <a:solidFill>
                  <a:srgbClr val="00B0F0"/>
                </a:solidFill>
              </a:rPr>
              <a:t> process </a:t>
            </a:r>
            <a:r>
              <a:rPr lang="zh-TW" altLang="zh-TW" dirty="0">
                <a:solidFill>
                  <a:srgbClr val="00B0F0"/>
                </a:solidFill>
              </a:rPr>
              <a:t>到</a:t>
            </a:r>
            <a:r>
              <a:rPr lang="en-US" altLang="zh-TW" dirty="0">
                <a:solidFill>
                  <a:srgbClr val="00B0F0"/>
                </a:solidFill>
              </a:rPr>
              <a:t> NIS </a:t>
            </a:r>
            <a:r>
              <a:rPr lang="zh-TW" altLang="zh-TW" dirty="0">
                <a:solidFill>
                  <a:srgbClr val="00B0F0"/>
                </a:solidFill>
              </a:rPr>
              <a:t>去查詢。</a:t>
            </a:r>
            <a:br>
              <a:rPr lang="en-US" altLang="zh-TW" dirty="0">
                <a:solidFill>
                  <a:srgbClr val="00B0F0"/>
                </a:solidFill>
              </a:rPr>
            </a:br>
            <a:r>
              <a:rPr lang="en-US" altLang="zh-TW" dirty="0">
                <a:solidFill>
                  <a:srgbClr val="00B0F0"/>
                </a:solidFill>
              </a:rPr>
              <a:t># </a:t>
            </a:r>
            <a:r>
              <a:rPr lang="zh-TW" altLang="zh-TW" dirty="0">
                <a:solidFill>
                  <a:srgbClr val="00B0F0"/>
                </a:solidFill>
              </a:rPr>
              <a:t>請注意此行設定中，</a:t>
            </a:r>
            <a:r>
              <a:rPr lang="en-US" altLang="zh-TW" dirty="0">
                <a:solidFill>
                  <a:srgbClr val="00B0F0"/>
                </a:solidFill>
              </a:rPr>
              <a:t>" </a:t>
            </a:r>
            <a:r>
              <a:rPr lang="en-US" altLang="zh-TW" b="1" dirty="0">
                <a:solidFill>
                  <a:srgbClr val="00B0F0"/>
                </a:solidFill>
              </a:rPr>
              <a:t>+ </a:t>
            </a:r>
            <a:r>
              <a:rPr lang="en-US" altLang="zh-TW" dirty="0">
                <a:solidFill>
                  <a:srgbClr val="00B0F0"/>
                </a:solidFill>
              </a:rPr>
              <a:t>" </a:t>
            </a:r>
            <a:r>
              <a:rPr lang="zh-TW" altLang="zh-TW" dirty="0">
                <a:solidFill>
                  <a:srgbClr val="00B0F0"/>
                </a:solidFill>
              </a:rPr>
              <a:t>及其後的六個</a:t>
            </a:r>
            <a:r>
              <a:rPr lang="en-US" altLang="zh-TW" dirty="0">
                <a:solidFill>
                  <a:srgbClr val="00B0F0"/>
                </a:solidFill>
              </a:rPr>
              <a:t> " </a:t>
            </a:r>
            <a:r>
              <a:rPr lang="en-US" altLang="zh-TW" b="1" dirty="0">
                <a:solidFill>
                  <a:srgbClr val="00B0F0"/>
                </a:solidFill>
              </a:rPr>
              <a:t>:</a:t>
            </a:r>
            <a:r>
              <a:rPr lang="en-US" altLang="zh-TW" dirty="0">
                <a:solidFill>
                  <a:srgbClr val="00B0F0"/>
                </a:solidFill>
              </a:rPr>
              <a:t> " </a:t>
            </a:r>
            <a:r>
              <a:rPr lang="zh-TW" altLang="zh-TW" dirty="0">
                <a:solidFill>
                  <a:srgbClr val="00B0F0"/>
                </a:solidFill>
              </a:rPr>
              <a:t>中間無任何空白字元。</a:t>
            </a:r>
            <a:endParaRPr lang="en-US" altLang="zh-TW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594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其他額外的指令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初次啟動</a:t>
            </a:r>
            <a:r>
              <a:rPr lang="en-US" altLang="zh-TW" dirty="0"/>
              <a:t> </a:t>
            </a:r>
            <a:r>
              <a:rPr lang="en-US" altLang="zh-TW" dirty="0" err="1"/>
              <a:t>ypbind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47664" y="2078846"/>
            <a:ext cx="705678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node2:/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 dirty="0">
                <a:solidFill>
                  <a:srgbClr val="FF0000"/>
                </a:solidFill>
              </a:rPr>
              <a:t> # </a:t>
            </a:r>
            <a:r>
              <a:rPr lang="en-US" altLang="zh-TW" dirty="0">
                <a:solidFill>
                  <a:srgbClr val="FFFF00"/>
                </a:solidFill>
              </a:rPr>
              <a:t>./</a:t>
            </a:r>
            <a:r>
              <a:rPr lang="en-US" altLang="zh-TW" dirty="0" err="1">
                <a:solidFill>
                  <a:srgbClr val="FFFF00"/>
                </a:solidFill>
              </a:rPr>
              <a:t>ypbind</a:t>
            </a:r>
            <a:r>
              <a:rPr lang="en-US" altLang="zh-TW" dirty="0">
                <a:solidFill>
                  <a:srgbClr val="FFFF00"/>
                </a:solidFill>
              </a:rPr>
              <a:t> start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Starting </a:t>
            </a:r>
            <a:r>
              <a:rPr lang="en-US" altLang="zh-TW" dirty="0" err="1">
                <a:solidFill>
                  <a:schemeClr val="bg1"/>
                </a:solidFill>
              </a:rPr>
              <a:t>ypbind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zh-TW" altLang="zh-TW" dirty="0">
                <a:solidFill>
                  <a:schemeClr val="bg1"/>
                </a:solidFill>
              </a:rPr>
              <a:t>　</a:t>
            </a:r>
            <a:r>
              <a:rPr lang="zh-TW" altLang="zh-TW" dirty="0">
                <a:solidFill>
                  <a:srgbClr val="FFFF00"/>
                </a:solidFill>
              </a:rPr>
              <a:t>　　　　　　　　　</a:t>
            </a:r>
            <a:r>
              <a:rPr lang="en-US" altLang="zh-TW" dirty="0">
                <a:solidFill>
                  <a:srgbClr val="00B050"/>
                </a:solidFill>
              </a:rPr>
              <a:t>done</a:t>
            </a:r>
            <a:br>
              <a:rPr lang="en-US" altLang="zh-TW" dirty="0">
                <a:solidFill>
                  <a:srgbClr val="00B05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 err="1">
                <a:solidFill>
                  <a:srgbClr val="FFFF00"/>
                </a:solidFill>
              </a:rPr>
              <a:t>rpcinfo</a:t>
            </a:r>
            <a:r>
              <a:rPr lang="en-US" altLang="zh-TW" dirty="0">
                <a:solidFill>
                  <a:srgbClr val="FFFF00"/>
                </a:solidFill>
              </a:rPr>
              <a:t> -u </a:t>
            </a:r>
            <a:r>
              <a:rPr lang="en-US" altLang="zh-TW" dirty="0" err="1">
                <a:solidFill>
                  <a:srgbClr val="FFFF00"/>
                </a:solidFill>
              </a:rPr>
              <a:t>localhost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ypbind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program 100007 version 1 ready and waiting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en-US" altLang="zh-TW" dirty="0">
                <a:solidFill>
                  <a:schemeClr val="bg1"/>
                </a:solidFill>
              </a:rPr>
              <a:t>program 100007 version 2 ready and waiting</a:t>
            </a:r>
          </a:p>
        </p:txBody>
      </p:sp>
    </p:spTree>
    <p:extLst>
      <p:ext uri="{BB962C8B-B14F-4D97-AF65-F5344CB8AC3E}">
        <p14:creationId xmlns:p14="http://schemas.microsoft.com/office/powerpoint/2010/main" val="34513853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設定</a:t>
            </a:r>
            <a:r>
              <a:rPr lang="en-US" altLang="zh-TW" dirty="0" err="1">
                <a:effectLst/>
              </a:rPr>
              <a:t>ssh</a:t>
            </a:r>
            <a:r>
              <a:rPr lang="zh-TW" altLang="zh-TW" dirty="0">
                <a:effectLst/>
              </a:rPr>
              <a:t>無密碼驗證登入</a:t>
            </a:r>
            <a:r>
              <a:rPr lang="en-US" altLang="zh-TW" dirty="0">
                <a:effectLst/>
              </a:rPr>
              <a:t>Client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247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SSHD</a:t>
            </a:r>
            <a:r>
              <a:rPr lang="zh-TW" altLang="en-US" dirty="0"/>
              <a:t>設定 </a:t>
            </a:r>
            <a:r>
              <a:rPr lang="en-US" altLang="zh-TW" dirty="0"/>
              <a:t>(2</a:t>
            </a:r>
            <a:r>
              <a:rPr lang="zh-TW" altLang="en-US" dirty="0"/>
              <a:t>台電腦都要執行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首先開啟</a:t>
            </a:r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ssh</a:t>
            </a:r>
            <a:r>
              <a:rPr lang="en-US" altLang="zh-TW" dirty="0"/>
              <a:t>/</a:t>
            </a:r>
            <a:r>
              <a:rPr lang="en-US" altLang="zh-TW" dirty="0" err="1"/>
              <a:t>sshd_config</a:t>
            </a:r>
            <a:r>
              <a:rPr lang="zh-TW" altLang="zh-TW" dirty="0"/>
              <a:t>，然後把以下</a:t>
            </a:r>
            <a:r>
              <a:rPr lang="en-US" altLang="zh-TW" dirty="0"/>
              <a:t>3</a:t>
            </a:r>
            <a:r>
              <a:rPr lang="zh-TW" altLang="zh-TW" dirty="0"/>
              <a:t>行的註解拿掉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47664" y="2492896"/>
            <a:ext cx="7056784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vi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sshd_config</a:t>
            </a:r>
            <a:br>
              <a:rPr lang="en-US" altLang="zh-TW" dirty="0">
                <a:solidFill>
                  <a:srgbClr val="FFFF00"/>
                </a:solidFill>
              </a:rPr>
            </a:br>
            <a:r>
              <a:rPr lang="zh-TW" altLang="zh-TW" dirty="0">
                <a:solidFill>
                  <a:schemeClr val="bg1"/>
                </a:solidFill>
              </a:rPr>
              <a:t>　　　　　　</a:t>
            </a:r>
            <a:r>
              <a:rPr lang="zh-TW" altLang="zh-TW" dirty="0">
                <a:solidFill>
                  <a:srgbClr val="00B0F0"/>
                </a:solidFill>
              </a:rPr>
              <a:t>：略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#</a:t>
            </a:r>
            <a:r>
              <a:rPr lang="en-US" altLang="zh-TW" dirty="0" err="1">
                <a:solidFill>
                  <a:schemeClr val="bg1"/>
                </a:solidFill>
              </a:rPr>
              <a:t>StrictModes</a:t>
            </a:r>
            <a:r>
              <a:rPr lang="en-US" altLang="zh-TW" dirty="0">
                <a:solidFill>
                  <a:schemeClr val="bg1"/>
                </a:solidFill>
              </a:rPr>
              <a:t> no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註解</a:t>
            </a:r>
            <a:r>
              <a:rPr lang="en-US" altLang="zh-TW" dirty="0">
                <a:solidFill>
                  <a:srgbClr val="00B0F0"/>
                </a:solidFill>
              </a:rPr>
              <a:t>#</a:t>
            </a:r>
            <a:r>
              <a:rPr lang="zh-TW" altLang="en-US" dirty="0">
                <a:solidFill>
                  <a:srgbClr val="00B0F0"/>
                </a:solidFill>
              </a:rPr>
              <a:t>拿掉</a:t>
            </a:r>
            <a:r>
              <a:rPr lang="zh-TW" altLang="en-US" dirty="0">
                <a:solidFill>
                  <a:srgbClr val="00B0F0"/>
                </a:solidFill>
                <a:latin typeface="新細明體"/>
                <a:ea typeface="新細明體"/>
              </a:rPr>
              <a:t>，且設定為</a:t>
            </a:r>
            <a:r>
              <a:rPr lang="en-US" altLang="zh-TW" dirty="0">
                <a:solidFill>
                  <a:srgbClr val="00B0F0"/>
                </a:solidFill>
                <a:latin typeface="新細明體"/>
                <a:ea typeface="新細明體"/>
              </a:rPr>
              <a:t>no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rgbClr val="00B0F0"/>
                </a:solidFill>
              </a:rPr>
              <a:t>	       </a:t>
            </a:r>
            <a:r>
              <a:rPr lang="zh-TW" altLang="zh-TW" dirty="0">
                <a:solidFill>
                  <a:srgbClr val="00B0F0"/>
                </a:solidFill>
              </a:rPr>
              <a:t>：略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# </a:t>
            </a:r>
            <a:r>
              <a:rPr lang="en-US" altLang="zh-TW" dirty="0" err="1">
                <a:solidFill>
                  <a:schemeClr val="bg1"/>
                </a:solidFill>
              </a:rPr>
              <a:t>PubkeyAuthentication</a:t>
            </a:r>
            <a:r>
              <a:rPr lang="en-US" altLang="zh-TW" dirty="0">
                <a:solidFill>
                  <a:schemeClr val="bg1"/>
                </a:solidFill>
              </a:rPr>
              <a:t> yes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註解</a:t>
            </a:r>
            <a:r>
              <a:rPr lang="en-US" altLang="zh-TW" dirty="0">
                <a:solidFill>
                  <a:srgbClr val="00B0F0"/>
                </a:solidFill>
              </a:rPr>
              <a:t>#</a:t>
            </a:r>
            <a:r>
              <a:rPr lang="zh-TW" altLang="en-US" dirty="0">
                <a:solidFill>
                  <a:srgbClr val="00B0F0"/>
                </a:solidFill>
              </a:rPr>
              <a:t>拿掉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# </a:t>
            </a:r>
            <a:r>
              <a:rPr lang="en-US" altLang="zh-TW" dirty="0" err="1">
                <a:solidFill>
                  <a:schemeClr val="bg1"/>
                </a:solidFill>
              </a:rPr>
              <a:t>AuthorizedKeysFile</a:t>
            </a:r>
            <a:r>
              <a:rPr lang="en-US" altLang="zh-TW" dirty="0">
                <a:solidFill>
                  <a:schemeClr val="bg1"/>
                </a:solidFill>
              </a:rPr>
              <a:t>      .</a:t>
            </a:r>
            <a:r>
              <a:rPr lang="en-US" altLang="zh-TW" dirty="0" err="1">
                <a:solidFill>
                  <a:schemeClr val="bg1"/>
                </a:solidFill>
              </a:rPr>
              <a:t>ssh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authorized_keys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zh-TW" altLang="en-US" dirty="0">
                <a:solidFill>
                  <a:srgbClr val="00B0F0"/>
                </a:solidFill>
              </a:rPr>
              <a:t>註解</a:t>
            </a:r>
            <a:r>
              <a:rPr lang="en-US" altLang="zh-TW" dirty="0">
                <a:solidFill>
                  <a:srgbClr val="00B0F0"/>
                </a:solidFill>
              </a:rPr>
              <a:t>#</a:t>
            </a:r>
            <a:r>
              <a:rPr lang="zh-TW" altLang="en-US" dirty="0">
                <a:solidFill>
                  <a:srgbClr val="00B0F0"/>
                </a:solidFill>
              </a:rPr>
              <a:t>拿掉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node1:~ #</a:t>
            </a:r>
            <a:r>
              <a:rPr lang="en-US" altLang="zh-TW" dirty="0">
                <a:solidFill>
                  <a:srgbClr val="FFFF00"/>
                </a:solidFill>
              </a:rPr>
              <a:t> cd /</a:t>
            </a:r>
            <a:r>
              <a:rPr lang="en-US" altLang="zh-TW" dirty="0" err="1">
                <a:solidFill>
                  <a:srgbClr val="FFFF00"/>
                </a:solidFill>
              </a:rPr>
              <a:t>etc</a:t>
            </a:r>
            <a:r>
              <a:rPr lang="en-US" altLang="zh-TW" dirty="0">
                <a:solidFill>
                  <a:srgbClr val="FFFF00"/>
                </a:solidFill>
              </a:rPr>
              <a:t>/</a:t>
            </a:r>
            <a:r>
              <a:rPr lang="en-US" altLang="zh-TW" dirty="0" err="1">
                <a:solidFill>
                  <a:srgbClr val="FFFF00"/>
                </a:solidFill>
              </a:rPr>
              <a:t>rc.d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node1: /</a:t>
            </a:r>
            <a:r>
              <a:rPr lang="en-US" altLang="zh-TW" dirty="0" err="1">
                <a:solidFill>
                  <a:srgbClr val="FF0000"/>
                </a:solidFill>
              </a:rPr>
              <a:t>etc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rc.d</a:t>
            </a:r>
            <a:r>
              <a:rPr lang="en-US" altLang="zh-TW">
                <a:solidFill>
                  <a:srgbClr val="FF0000"/>
                </a:solidFill>
              </a:rPr>
              <a:t> #</a:t>
            </a:r>
            <a:r>
              <a:rPr lang="en-US" altLang="zh-TW">
                <a:solidFill>
                  <a:srgbClr val="FFFF00"/>
                </a:solidFill>
              </a:rPr>
              <a:t> ./</a:t>
            </a:r>
            <a:r>
              <a:rPr lang="en-US" altLang="zh-TW" dirty="0" err="1">
                <a:solidFill>
                  <a:srgbClr val="FFFF00"/>
                </a:solidFill>
              </a:rPr>
              <a:t>sshd</a:t>
            </a:r>
            <a:r>
              <a:rPr lang="en-US" altLang="zh-TW" dirty="0">
                <a:solidFill>
                  <a:srgbClr val="FFFF00"/>
                </a:solidFill>
              </a:rPr>
              <a:t> restart </a:t>
            </a:r>
            <a:r>
              <a:rPr lang="en-US" altLang="zh-TW" dirty="0">
                <a:solidFill>
                  <a:srgbClr val="00B0F0"/>
                </a:solidFill>
              </a:rPr>
              <a:t>← </a:t>
            </a:r>
            <a:r>
              <a:rPr lang="en-US" altLang="zh-TW" dirty="0" err="1">
                <a:solidFill>
                  <a:srgbClr val="00B0F0"/>
                </a:solidFill>
              </a:rPr>
              <a:t>sshd</a:t>
            </a:r>
            <a:r>
              <a:rPr lang="zh-TW" altLang="en-US" dirty="0">
                <a:solidFill>
                  <a:srgbClr val="00B0F0"/>
                </a:solidFill>
              </a:rPr>
              <a:t>重新啟動</a:t>
            </a:r>
            <a:r>
              <a:rPr lang="zh-TW" altLang="zh-TW" dirty="0">
                <a:solidFill>
                  <a:srgbClr val="00B0F0"/>
                </a:solidFill>
              </a:rPr>
              <a:t>。</a:t>
            </a:r>
            <a:endParaRPr lang="en-US" altLang="zh-TW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11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建立</a:t>
            </a:r>
            <a:r>
              <a:rPr lang="en-US" altLang="zh-TW" dirty="0">
                <a:effectLst/>
              </a:rPr>
              <a:t>public 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TW" altLang="zh-TW" dirty="0"/>
              <a:t>建立</a:t>
            </a:r>
            <a:r>
              <a:rPr lang="en-US" altLang="zh-TW" dirty="0"/>
              <a:t>public key (</a:t>
            </a:r>
            <a:r>
              <a:rPr lang="zh-TW" altLang="zh-TW" dirty="0"/>
              <a:t>注意</a:t>
            </a:r>
            <a:r>
              <a:rPr lang="en-US" altLang="zh-TW" dirty="0"/>
              <a:t>!!</a:t>
            </a:r>
            <a:r>
              <a:rPr lang="zh-TW" altLang="zh-TW" dirty="0"/>
              <a:t>請以使用者帳號建立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zh-TW" dirty="0"/>
              <a:t>將公鑰檔案內的資料使用</a:t>
            </a:r>
            <a:r>
              <a:rPr lang="en-US" altLang="zh-TW" dirty="0"/>
              <a:t> cat </a:t>
            </a:r>
            <a:r>
              <a:rPr lang="zh-TW" altLang="zh-TW" dirty="0"/>
              <a:t>轉存到</a:t>
            </a:r>
            <a:r>
              <a:rPr lang="en-US" altLang="zh-TW" dirty="0"/>
              <a:t> </a:t>
            </a:r>
            <a:r>
              <a:rPr lang="en-US" altLang="zh-TW" dirty="0" err="1"/>
              <a:t>authorized_keys</a:t>
            </a:r>
            <a:r>
              <a:rPr lang="en-US" altLang="zh-TW" dirty="0"/>
              <a:t> </a:t>
            </a:r>
            <a:r>
              <a:rPr lang="zh-TW" altLang="zh-TW" dirty="0"/>
              <a:t>內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47664" y="2078846"/>
            <a:ext cx="7596336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alien@node1:~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ssh-keygen</a:t>
            </a:r>
            <a:r>
              <a:rPr lang="zh-TW" altLang="zh-TW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用預設的方法建立金鑰</a:t>
            </a:r>
            <a:r>
              <a:rPr lang="en-US" altLang="zh-TW" dirty="0">
                <a:solidFill>
                  <a:srgbClr val="00B0F0"/>
                </a:solidFill>
              </a:rPr>
              <a:t>Generating </a:t>
            </a:r>
            <a:r>
              <a:rPr lang="en-US" altLang="zh-TW" dirty="0">
                <a:solidFill>
                  <a:schemeClr val="bg1"/>
                </a:solidFill>
              </a:rPr>
              <a:t>public/private </a:t>
            </a:r>
            <a:r>
              <a:rPr lang="en-US" altLang="zh-TW" dirty="0" err="1">
                <a:solidFill>
                  <a:schemeClr val="bg1"/>
                </a:solidFill>
              </a:rPr>
              <a:t>rsa</a:t>
            </a:r>
            <a:r>
              <a:rPr lang="en-US" altLang="zh-TW" dirty="0">
                <a:solidFill>
                  <a:schemeClr val="bg1"/>
                </a:solidFill>
              </a:rPr>
              <a:t> key pair.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Enter file in which to save the key (</a:t>
            </a:r>
            <a:r>
              <a:rPr lang="en-US" altLang="zh-TW" u="sng" dirty="0">
                <a:solidFill>
                  <a:schemeClr val="bg1"/>
                </a:solidFill>
              </a:rPr>
              <a:t>/home/username/.</a:t>
            </a:r>
            <a:r>
              <a:rPr lang="en-US" altLang="zh-TW" u="sng" dirty="0" err="1">
                <a:solidFill>
                  <a:schemeClr val="bg1"/>
                </a:solidFill>
              </a:rPr>
              <a:t>ssh</a:t>
            </a:r>
            <a:r>
              <a:rPr lang="en-US" altLang="zh-TW" u="sng" dirty="0">
                <a:solidFill>
                  <a:schemeClr val="bg1"/>
                </a:solidFill>
              </a:rPr>
              <a:t>/</a:t>
            </a:r>
            <a:r>
              <a:rPr lang="en-US" altLang="zh-TW" u="sng" dirty="0" err="1">
                <a:solidFill>
                  <a:schemeClr val="bg1"/>
                </a:solidFill>
              </a:rPr>
              <a:t>id_rsa</a:t>
            </a:r>
            <a:r>
              <a:rPr lang="en-US" altLang="zh-TW" dirty="0">
                <a:solidFill>
                  <a:schemeClr val="bg1"/>
                </a:solidFill>
              </a:rPr>
              <a:t>):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按</a:t>
            </a:r>
            <a:r>
              <a:rPr lang="en-US" altLang="zh-TW" dirty="0">
                <a:solidFill>
                  <a:srgbClr val="00B0F0"/>
                </a:solidFill>
              </a:rPr>
              <a:t> enter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Created directory '</a:t>
            </a:r>
            <a:r>
              <a:rPr lang="en-US" altLang="zh-TW" u="sng" dirty="0">
                <a:solidFill>
                  <a:schemeClr val="bg1"/>
                </a:solidFill>
              </a:rPr>
              <a:t>/</a:t>
            </a:r>
            <a:r>
              <a:rPr lang="en-US" altLang="zh-TW" u="sng" dirty="0" err="1">
                <a:solidFill>
                  <a:schemeClr val="bg1"/>
                </a:solidFill>
              </a:rPr>
              <a:t>homeusername</a:t>
            </a:r>
            <a:r>
              <a:rPr lang="en-US" altLang="zh-TW" u="sng" dirty="0">
                <a:solidFill>
                  <a:schemeClr val="bg1"/>
                </a:solidFill>
              </a:rPr>
              <a:t>/.</a:t>
            </a:r>
            <a:r>
              <a:rPr lang="en-US" altLang="zh-TW" u="sng" dirty="0" err="1">
                <a:solidFill>
                  <a:schemeClr val="bg1"/>
                </a:solidFill>
              </a:rPr>
              <a:t>ssh</a:t>
            </a:r>
            <a:r>
              <a:rPr lang="en-US" altLang="zh-TW" dirty="0">
                <a:solidFill>
                  <a:schemeClr val="bg1"/>
                </a:solidFill>
              </a:rPr>
              <a:t>'.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此目錄若不存在則會主動建立</a:t>
            </a:r>
            <a:r>
              <a:rPr lang="en-US" altLang="zh-TW" dirty="0">
                <a:solidFill>
                  <a:schemeClr val="bg1"/>
                </a:solidFill>
              </a:rPr>
              <a:t>Enter passphrase (empty for no passphrase):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按</a:t>
            </a:r>
            <a:r>
              <a:rPr lang="en-US" altLang="zh-TW" dirty="0">
                <a:solidFill>
                  <a:srgbClr val="00B0F0"/>
                </a:solidFill>
              </a:rPr>
              <a:t> Enter </a:t>
            </a:r>
            <a:r>
              <a:rPr lang="zh-TW" altLang="zh-TW" dirty="0">
                <a:solidFill>
                  <a:srgbClr val="00B0F0"/>
                </a:solidFill>
              </a:rPr>
              <a:t>不給密碼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Enter same passphrase again: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再輸入一次</a:t>
            </a:r>
            <a:r>
              <a:rPr lang="en-US" altLang="zh-TW" dirty="0">
                <a:solidFill>
                  <a:srgbClr val="00B0F0"/>
                </a:solidFill>
              </a:rPr>
              <a:t> Enter </a:t>
            </a:r>
            <a:r>
              <a:rPr lang="zh-TW" altLang="zh-TW" dirty="0">
                <a:solidFill>
                  <a:srgbClr val="00B0F0"/>
                </a:solidFill>
              </a:rPr>
              <a:t>吧！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Your identification has been saved in /home/</a:t>
            </a:r>
            <a:r>
              <a:rPr lang="en-US" altLang="zh-TW" u="sng" dirty="0">
                <a:solidFill>
                  <a:schemeClr val="bg1"/>
                </a:solidFill>
              </a:rPr>
              <a:t>username</a:t>
            </a:r>
            <a:r>
              <a:rPr lang="en-US" altLang="zh-TW" dirty="0">
                <a:solidFill>
                  <a:schemeClr val="bg1"/>
                </a:solidFill>
              </a:rPr>
              <a:t>/.</a:t>
            </a:r>
            <a:r>
              <a:rPr lang="en-US" altLang="zh-TW" dirty="0" err="1">
                <a:solidFill>
                  <a:schemeClr val="bg1"/>
                </a:solidFill>
              </a:rPr>
              <a:t>ssh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>
                <a:solidFill>
                  <a:schemeClr val="bg1"/>
                </a:solidFill>
              </a:rPr>
              <a:t>id_rsa</a:t>
            </a:r>
            <a:r>
              <a:rPr lang="en-US" altLang="zh-TW" dirty="0">
                <a:solidFill>
                  <a:schemeClr val="bg1"/>
                </a:solidFill>
              </a:rPr>
              <a:t>.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私鑰檔</a:t>
            </a:r>
            <a:r>
              <a:rPr lang="en-US" altLang="zh-TW" dirty="0">
                <a:solidFill>
                  <a:schemeClr val="bg1"/>
                </a:solidFill>
              </a:rPr>
              <a:t>Your public key has been saved in /home/</a:t>
            </a:r>
            <a:r>
              <a:rPr lang="en-US" altLang="zh-TW" u="sng" dirty="0">
                <a:solidFill>
                  <a:schemeClr val="bg1"/>
                </a:solidFill>
              </a:rPr>
              <a:t>username</a:t>
            </a:r>
            <a:r>
              <a:rPr lang="en-US" altLang="zh-TW" dirty="0">
                <a:solidFill>
                  <a:schemeClr val="bg1"/>
                </a:solidFill>
              </a:rPr>
              <a:t>/.</a:t>
            </a:r>
            <a:r>
              <a:rPr lang="en-US" altLang="zh-TW" dirty="0" err="1">
                <a:solidFill>
                  <a:schemeClr val="bg1"/>
                </a:solidFill>
              </a:rPr>
              <a:t>ssh</a:t>
            </a:r>
            <a:r>
              <a:rPr lang="en-US" altLang="zh-TW" dirty="0">
                <a:solidFill>
                  <a:schemeClr val="bg1"/>
                </a:solidFill>
              </a:rPr>
              <a:t>/id_rsa.pub. </a:t>
            </a:r>
            <a:r>
              <a:rPr lang="en-US" altLang="zh-TW" dirty="0">
                <a:solidFill>
                  <a:srgbClr val="00B0F0"/>
                </a:solidFill>
              </a:rPr>
              <a:t>←</a:t>
            </a:r>
            <a:r>
              <a:rPr lang="zh-TW" altLang="zh-TW" dirty="0">
                <a:solidFill>
                  <a:srgbClr val="00B0F0"/>
                </a:solidFill>
              </a:rPr>
              <a:t>公鑰檔</a:t>
            </a:r>
            <a:r>
              <a:rPr lang="en-US" altLang="zh-TW" dirty="0">
                <a:solidFill>
                  <a:schemeClr val="bg1"/>
                </a:solidFill>
              </a:rPr>
              <a:t>The key fingerprint is: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0f:d3:e7:1a:1c:bd:5c:03:f1:19:f1:22:df:9b:cc:08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619672" y="6165304"/>
            <a:ext cx="727280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alien@node1:~ #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b="1" dirty="0">
                <a:solidFill>
                  <a:srgbClr val="FFFF00"/>
                </a:solidFill>
              </a:rPr>
              <a:t>cat ~/.</a:t>
            </a:r>
            <a:r>
              <a:rPr lang="en-US" altLang="zh-TW" b="1" dirty="0" err="1">
                <a:solidFill>
                  <a:srgbClr val="FFFF00"/>
                </a:solidFill>
              </a:rPr>
              <a:t>ssh</a:t>
            </a:r>
            <a:r>
              <a:rPr lang="en-US" altLang="zh-TW" b="1" dirty="0">
                <a:solidFill>
                  <a:srgbClr val="FFFF00"/>
                </a:solidFill>
              </a:rPr>
              <a:t>/id_rsa.pub &gt;&gt; ~/.</a:t>
            </a:r>
            <a:r>
              <a:rPr lang="en-US" altLang="zh-TW" b="1" dirty="0" err="1">
                <a:solidFill>
                  <a:srgbClr val="FFFF00"/>
                </a:solidFill>
              </a:rPr>
              <a:t>ssh</a:t>
            </a:r>
            <a:r>
              <a:rPr lang="en-US" altLang="zh-TW" b="1" dirty="0">
                <a:solidFill>
                  <a:srgbClr val="FFFF00"/>
                </a:solidFill>
              </a:rPr>
              <a:t>/</a:t>
            </a:r>
            <a:r>
              <a:rPr lang="en-US" altLang="zh-TW" b="1" dirty="0" err="1">
                <a:solidFill>
                  <a:srgbClr val="FFFF00"/>
                </a:solidFill>
              </a:rPr>
              <a:t>authorized_keys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62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測試是否可以無密碼登入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547664" y="1497558"/>
            <a:ext cx="7056784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node2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or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192.168.1.2</a:t>
            </a:r>
          </a:p>
        </p:txBody>
      </p:sp>
    </p:spTree>
    <p:extLst>
      <p:ext uri="{BB962C8B-B14F-4D97-AF65-F5344CB8AC3E}">
        <p14:creationId xmlns:p14="http://schemas.microsoft.com/office/powerpoint/2010/main" val="3719993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effectLst/>
              </a:rPr>
              <a:t>安裝</a:t>
            </a:r>
            <a:r>
              <a:rPr lang="en-US" altLang="zh-TW" dirty="0">
                <a:effectLst/>
              </a:rPr>
              <a:t>MPI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91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建立虛擬硬碟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556792"/>
            <a:ext cx="5544616" cy="51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4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選擇軟體管理</a:t>
            </a:r>
            <a:r>
              <a:rPr lang="en-US" altLang="zh-TW" dirty="0"/>
              <a:t> (</a:t>
            </a:r>
            <a:r>
              <a:rPr lang="zh-TW" altLang="en-US" dirty="0"/>
              <a:t>安裝</a:t>
            </a:r>
            <a:r>
              <a:rPr lang="en-US" altLang="zh-TW" dirty="0"/>
              <a:t>MPI)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56792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5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mpich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70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合約接受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98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變更的套件繼續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7" y="1546563"/>
            <a:ext cx="6926407" cy="51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12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安裝</a:t>
            </a:r>
            <a:r>
              <a:rPr lang="en-US" altLang="zh-TW" dirty="0" err="1"/>
              <a:t>gcc</a:t>
            </a:r>
            <a:r>
              <a:rPr lang="en-US" altLang="zh-TW" dirty="0"/>
              <a:t>/</a:t>
            </a:r>
            <a:r>
              <a:rPr lang="en-US" altLang="zh-TW" dirty="0" err="1"/>
              <a:t>gcc-c</a:t>
            </a:r>
            <a:r>
              <a:rPr lang="en-US" altLang="zh-TW" dirty="0"/>
              <a:t>++</a:t>
            </a:r>
            <a:endParaRPr lang="zh-TW" altLang="en-US" dirty="0"/>
          </a:p>
        </p:txBody>
      </p:sp>
      <p:pic>
        <p:nvPicPr>
          <p:cNvPr id="16386" name="Picture 2" descr="C:\Users\Alien\Desktop\圖片\pic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7056784" cy="52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563888" y="3140968"/>
            <a:ext cx="3168352" cy="180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603880" y="2827058"/>
            <a:ext cx="1148099" cy="180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300192" y="6245938"/>
            <a:ext cx="589156" cy="180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7756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將</a:t>
            </a:r>
            <a:r>
              <a:rPr lang="en-US" altLang="zh-TW" dirty="0"/>
              <a:t>MPI</a:t>
            </a:r>
            <a:r>
              <a:rPr lang="zh-TW" altLang="en-US" dirty="0"/>
              <a:t>的目錄掛載在</a:t>
            </a:r>
            <a:r>
              <a:rPr lang="en-US" altLang="zh-TW" dirty="0"/>
              <a:t>CLIENT</a:t>
            </a:r>
            <a:r>
              <a:rPr lang="zh-TW" altLang="en-US" dirty="0"/>
              <a:t>端 </a:t>
            </a:r>
            <a:r>
              <a:rPr lang="en-US" altLang="zh-TW" dirty="0"/>
              <a:t>(</a:t>
            </a:r>
            <a:r>
              <a:rPr lang="zh-TW" altLang="en-US" dirty="0"/>
              <a:t>或者跟</a:t>
            </a:r>
            <a:r>
              <a:rPr lang="en-US" altLang="zh-TW" dirty="0"/>
              <a:t>node1</a:t>
            </a:r>
            <a:r>
              <a:rPr lang="zh-TW" altLang="en-US" dirty="0"/>
              <a:t>一樣直接安裝</a:t>
            </a:r>
            <a:r>
              <a:rPr lang="en-US" altLang="zh-TW" dirty="0"/>
              <a:t>MPI)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先建立掛載目錄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NFS</a:t>
            </a:r>
            <a:r>
              <a:rPr lang="zh-TW" altLang="en-US" dirty="0"/>
              <a:t>設定掛載目錄</a:t>
            </a:r>
            <a:r>
              <a:rPr lang="en-US" altLang="zh-TW" dirty="0"/>
              <a:t>/opt/</a:t>
            </a:r>
            <a:r>
              <a:rPr lang="en-US" altLang="zh-TW" dirty="0" err="1"/>
              <a:t>mpich</a:t>
            </a:r>
            <a:r>
              <a:rPr lang="en-US" altLang="zh-TW" dirty="0"/>
              <a:t> (</a:t>
            </a:r>
            <a:r>
              <a:rPr lang="zh-TW" altLang="en-US" dirty="0"/>
              <a:t>與</a:t>
            </a:r>
            <a:r>
              <a:rPr lang="en-US" altLang="zh-TW" dirty="0"/>
              <a:t>/home</a:t>
            </a:r>
            <a:r>
              <a:rPr lang="zh-TW" altLang="en-US" dirty="0"/>
              <a:t>掛載一樣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75656" y="2060848"/>
            <a:ext cx="705678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node2:~ #</a:t>
            </a:r>
            <a:r>
              <a:rPr lang="en-US" altLang="zh-TW" dirty="0">
                <a:solidFill>
                  <a:srgbClr val="FFFF00"/>
                </a:solidFill>
              </a:rPr>
              <a:t> cd /opt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node2:~ # 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mkdir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mpich</a:t>
            </a:r>
            <a:endParaRPr lang="en-US" altLang="zh-TW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38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MPI</a:t>
            </a:r>
            <a:r>
              <a:rPr lang="zh-TW" altLang="en-US" dirty="0"/>
              <a:t>設定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67968" y="1188996"/>
            <a:ext cx="7056784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alien@node1:~ #</a:t>
            </a:r>
            <a:r>
              <a:rPr lang="en-US" altLang="zh-TW" dirty="0">
                <a:solidFill>
                  <a:srgbClr val="FFFF00"/>
                </a:solidFill>
              </a:rPr>
              <a:t> vi ~/.</a:t>
            </a:r>
            <a:r>
              <a:rPr lang="en-US" altLang="zh-TW" dirty="0" err="1">
                <a:solidFill>
                  <a:srgbClr val="FFFF00"/>
                </a:solidFill>
              </a:rPr>
              <a:t>bashrc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export PATH=/opt/</a:t>
            </a:r>
            <a:r>
              <a:rPr lang="en-US" altLang="zh-TW" dirty="0" err="1">
                <a:solidFill>
                  <a:schemeClr val="bg1"/>
                </a:solidFill>
              </a:rPr>
              <a:t>mpich</a:t>
            </a:r>
            <a:r>
              <a:rPr lang="en-US" altLang="zh-TW" dirty="0">
                <a:solidFill>
                  <a:schemeClr val="bg1"/>
                </a:solidFill>
              </a:rPr>
              <a:t>/ch-p4mpd/bin:$PATH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>
                <a:solidFill>
                  <a:srgbClr val="FFFF00"/>
                </a:solidFill>
              </a:rPr>
              <a:t>source ~/. </a:t>
            </a:r>
            <a:r>
              <a:rPr lang="en-US" altLang="zh-TW" dirty="0" err="1">
                <a:solidFill>
                  <a:srgbClr val="FFFF00"/>
                </a:solidFill>
              </a:rPr>
              <a:t>bashrc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ssh</a:t>
            </a:r>
            <a:r>
              <a:rPr lang="en-US" altLang="zh-TW" dirty="0">
                <a:solidFill>
                  <a:srgbClr val="FFFF00"/>
                </a:solidFill>
              </a:rPr>
              <a:t> node2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alien@node2:~ # </a:t>
            </a:r>
            <a:r>
              <a:rPr lang="en-US" altLang="zh-TW" dirty="0">
                <a:solidFill>
                  <a:srgbClr val="FFFF00"/>
                </a:solidFill>
              </a:rPr>
              <a:t>source ~/. </a:t>
            </a:r>
            <a:r>
              <a:rPr lang="en-US" altLang="zh-TW" dirty="0" err="1">
                <a:solidFill>
                  <a:srgbClr val="FFFF00"/>
                </a:solidFill>
              </a:rPr>
              <a:t>bashrc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alien@node2:~ # </a:t>
            </a:r>
            <a:r>
              <a:rPr lang="en-US" altLang="zh-TW" dirty="0">
                <a:solidFill>
                  <a:srgbClr val="FFFF00"/>
                </a:solidFill>
              </a:rPr>
              <a:t>exit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6613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MPI</a:t>
            </a:r>
            <a:r>
              <a:rPr lang="zh-TW" altLang="en-US" dirty="0"/>
              <a:t>設定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67968" y="1188996"/>
            <a:ext cx="7056784" cy="50783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>
                <a:solidFill>
                  <a:srgbClr val="FFFF00"/>
                </a:solidFill>
              </a:rPr>
              <a:t>touch .</a:t>
            </a:r>
            <a:r>
              <a:rPr lang="en-US" altLang="zh-TW" dirty="0" err="1">
                <a:solidFill>
                  <a:srgbClr val="FFFF00"/>
                </a:solidFill>
              </a:rPr>
              <a:t>mpd.conf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chmod</a:t>
            </a:r>
            <a:r>
              <a:rPr lang="en-US" altLang="zh-TW" dirty="0">
                <a:solidFill>
                  <a:srgbClr val="FFFF00"/>
                </a:solidFill>
              </a:rPr>
              <a:t> 600 .</a:t>
            </a:r>
            <a:r>
              <a:rPr lang="en-US" altLang="zh-TW" dirty="0" err="1">
                <a:solidFill>
                  <a:srgbClr val="FFFF00"/>
                </a:solidFill>
              </a:rPr>
              <a:t>mpd.conf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>
                <a:solidFill>
                  <a:srgbClr val="FFFF00"/>
                </a:solidFill>
              </a:rPr>
              <a:t>vi </a:t>
            </a:r>
            <a:r>
              <a:rPr lang="en-US" altLang="zh-TW" b="1" dirty="0">
                <a:solidFill>
                  <a:srgbClr val="FFFF00"/>
                </a:solidFill>
              </a:rPr>
              <a:t>~/.</a:t>
            </a:r>
            <a:r>
              <a:rPr lang="en-US" altLang="zh-TW" b="1" dirty="0" err="1">
                <a:solidFill>
                  <a:srgbClr val="FFFF00"/>
                </a:solidFill>
              </a:rPr>
              <a:t>mpd.conf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en-US" altLang="zh-TW" dirty="0" err="1">
                <a:solidFill>
                  <a:schemeClr val="bg1"/>
                </a:solidFill>
              </a:rPr>
              <a:t>secretword</a:t>
            </a:r>
            <a:r>
              <a:rPr lang="en-US" altLang="zh-TW" dirty="0">
                <a:solidFill>
                  <a:schemeClr val="bg1"/>
                </a:solidFill>
              </a:rPr>
              <a:t>=&lt;</a:t>
            </a:r>
            <a:r>
              <a:rPr lang="en-US" altLang="zh-TW" dirty="0" err="1">
                <a:solidFill>
                  <a:schemeClr val="bg1"/>
                </a:solidFill>
              </a:rPr>
              <a:t>secretword</a:t>
            </a:r>
            <a:r>
              <a:rPr lang="en-US" altLang="zh-TW" dirty="0">
                <a:solidFill>
                  <a:schemeClr val="bg1"/>
                </a:solidFill>
              </a:rPr>
              <a:t>&gt;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>
                <a:solidFill>
                  <a:srgbClr val="FFFF00"/>
                </a:solidFill>
              </a:rPr>
              <a:t>vi </a:t>
            </a:r>
            <a:r>
              <a:rPr lang="en-US" altLang="zh-TW" b="1" dirty="0">
                <a:solidFill>
                  <a:srgbClr val="FFFF00"/>
                </a:solidFill>
              </a:rPr>
              <a:t>~/</a:t>
            </a:r>
            <a:r>
              <a:rPr lang="en-US" altLang="zh-TW" b="1" dirty="0" err="1">
                <a:solidFill>
                  <a:srgbClr val="FFFF00"/>
                </a:solidFill>
              </a:rPr>
              <a:t>mpd.hosts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node1:1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node2:1</a:t>
            </a:r>
            <a:endParaRPr lang="en-US" altLang="zh-TW" b="1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mpd</a:t>
            </a:r>
            <a:r>
              <a:rPr lang="en-US" altLang="zh-TW" dirty="0">
                <a:solidFill>
                  <a:srgbClr val="FFFF00"/>
                </a:solidFill>
              </a:rPr>
              <a:t> &amp;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mpdtrace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 err="1">
                <a:solidFill>
                  <a:schemeClr val="bg1"/>
                </a:solidFill>
              </a:rPr>
              <a:t>mpdtrace</a:t>
            </a:r>
            <a:r>
              <a:rPr lang="en-US" altLang="zh-TW" dirty="0">
                <a:solidFill>
                  <a:schemeClr val="bg1"/>
                </a:solidFill>
              </a:rPr>
              <a:t>: node1_39182:  lhs=node1_39182  </a:t>
            </a:r>
            <a:r>
              <a:rPr lang="en-US" altLang="zh-TW" dirty="0" err="1">
                <a:solidFill>
                  <a:schemeClr val="bg1"/>
                </a:solidFill>
              </a:rPr>
              <a:t>rhs</a:t>
            </a:r>
            <a:r>
              <a:rPr lang="en-US" altLang="zh-TW" dirty="0">
                <a:solidFill>
                  <a:schemeClr val="bg1"/>
                </a:solidFill>
              </a:rPr>
              <a:t>=node1_39182  rhs2=node1_39182 gen=1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pt-BR" altLang="zh-TW" dirty="0">
                <a:solidFill>
                  <a:srgbClr val="FFFF00"/>
                </a:solidFill>
              </a:rPr>
              <a:t>ssh node2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alien@node2:~ # </a:t>
            </a:r>
            <a:r>
              <a:rPr lang="pt-BR" altLang="zh-TW" dirty="0">
                <a:solidFill>
                  <a:srgbClr val="FFFF00"/>
                </a:solidFill>
              </a:rPr>
              <a:t>mpd -n  -h node1 -p 39182 &amp;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alien@node2:~ # </a:t>
            </a:r>
            <a:r>
              <a:rPr lang="en-US" altLang="zh-TW" dirty="0">
                <a:solidFill>
                  <a:srgbClr val="FFFF00"/>
                </a:solidFill>
              </a:rPr>
              <a:t>exit</a:t>
            </a:r>
            <a:endParaRPr lang="pt-BR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wget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pt-BR" altLang="zh-TW" dirty="0">
                <a:solidFill>
                  <a:srgbClr val="FFFF00"/>
                </a:solidFill>
              </a:rPr>
              <a:t>http://laplace.physics.ubc.ca/VN/cpi-mpi-intel/cpi.c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mpicc</a:t>
            </a:r>
            <a:r>
              <a:rPr lang="en-US" altLang="zh-TW" dirty="0">
                <a:solidFill>
                  <a:srgbClr val="FFFF00"/>
                </a:solidFill>
              </a:rPr>
              <a:t> -c </a:t>
            </a:r>
            <a:r>
              <a:rPr lang="en-US" altLang="zh-TW" dirty="0" err="1">
                <a:solidFill>
                  <a:srgbClr val="FFFF00"/>
                </a:solidFill>
              </a:rPr>
              <a:t>cpi.c</a:t>
            </a:r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mpicc</a:t>
            </a:r>
            <a:r>
              <a:rPr lang="en-US" altLang="zh-TW" dirty="0">
                <a:solidFill>
                  <a:srgbClr val="FFFF00"/>
                </a:solidFill>
              </a:rPr>
              <a:t> -o </a:t>
            </a:r>
            <a:r>
              <a:rPr lang="en-US" altLang="zh-TW" dirty="0" err="1">
                <a:solidFill>
                  <a:srgbClr val="FFFF00"/>
                </a:solidFill>
              </a:rPr>
              <a:t>cpi</a:t>
            </a:r>
            <a:r>
              <a:rPr lang="en-US" altLang="zh-TW" dirty="0">
                <a:solidFill>
                  <a:srgbClr val="FFFF00"/>
                </a:solidFill>
              </a:rPr>
              <a:t> </a:t>
            </a:r>
            <a:r>
              <a:rPr lang="en-US" altLang="zh-TW" dirty="0" err="1">
                <a:solidFill>
                  <a:srgbClr val="FFFF00"/>
                </a:solidFill>
              </a:rPr>
              <a:t>cpi.o</a:t>
            </a:r>
            <a:r>
              <a:rPr lang="en-US" altLang="zh-TW" dirty="0">
                <a:solidFill>
                  <a:srgbClr val="FFFF00"/>
                </a:solidFill>
              </a:rPr>
              <a:t> –lm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alien@node1:~ # </a:t>
            </a:r>
            <a:r>
              <a:rPr lang="en-US" altLang="zh-TW" dirty="0" err="1">
                <a:solidFill>
                  <a:srgbClr val="FFFF00"/>
                </a:solidFill>
              </a:rPr>
              <a:t>mpirun</a:t>
            </a:r>
            <a:r>
              <a:rPr lang="en-US" altLang="zh-TW" dirty="0">
                <a:solidFill>
                  <a:srgbClr val="FFFF00"/>
                </a:solidFill>
              </a:rPr>
              <a:t> -np 2 ./cpi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55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3339</TotalTime>
  <Words>2617</Words>
  <Application>Microsoft Office PowerPoint</Application>
  <PresentationFormat>如螢幕大小 (4:3)</PresentationFormat>
  <Paragraphs>301</Paragraphs>
  <Slides>97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03" baseType="lpstr">
      <vt:lpstr>新細明體</vt:lpstr>
      <vt:lpstr>Calibri</vt:lpstr>
      <vt:lpstr>Gill Sans MT</vt:lpstr>
      <vt:lpstr>Verdana</vt:lpstr>
      <vt:lpstr>Wingdings 2</vt:lpstr>
      <vt:lpstr>夏至</vt:lpstr>
      <vt:lpstr>  PC-Cluster架設圖解教學  作業系統-linux-openSuSE 13.1 </vt:lpstr>
      <vt:lpstr>PC-Cluster硬體架構</vt:lpstr>
      <vt:lpstr>PC-Cluster軟體架構</vt:lpstr>
      <vt:lpstr>OpenSuse 13.1安裝教學</vt:lpstr>
      <vt:lpstr>下載VirtualBox與OpenSuSe</vt:lpstr>
      <vt:lpstr>安裝VirtualBox</vt:lpstr>
      <vt:lpstr>新增VM</vt:lpstr>
      <vt:lpstr>設定OS</vt:lpstr>
      <vt:lpstr>建立虛擬硬碟</vt:lpstr>
      <vt:lpstr>選擇設定值</vt:lpstr>
      <vt:lpstr>變更開機順序</vt:lpstr>
      <vt:lpstr>設定雙網卡</vt:lpstr>
      <vt:lpstr>啟動</vt:lpstr>
      <vt:lpstr>選擇ISO檔</vt:lpstr>
      <vt:lpstr>選擇Installation</vt:lpstr>
      <vt:lpstr>授權合約</vt:lpstr>
      <vt:lpstr>顯示部分中文翻譯可能未完全完成</vt:lpstr>
      <vt:lpstr>安裝選項</vt:lpstr>
      <vt:lpstr>選擇時區</vt:lpstr>
      <vt:lpstr>選擇預設安裝的桌面選項</vt:lpstr>
      <vt:lpstr>硬碟分割用預設，直接下一步</vt:lpstr>
      <vt:lpstr>建立登入的使用者</vt:lpstr>
      <vt:lpstr>軟體設定</vt:lpstr>
      <vt:lpstr>選擇檔案伺服器與其他伺服器</vt:lpstr>
      <vt:lpstr>選擇C/C++ 開發</vt:lpstr>
      <vt:lpstr>防火牆關閉且把SSH開啟</vt:lpstr>
      <vt:lpstr>調整完成後，終於可以進行安裝了！~Tea Time</vt:lpstr>
      <vt:lpstr>完成開機畫面</vt:lpstr>
      <vt:lpstr>執行YaST</vt:lpstr>
      <vt:lpstr>選擇網路設定</vt:lpstr>
      <vt:lpstr>第二個網卡設定成192.168.1.1</vt:lpstr>
      <vt:lpstr>第二網卡的設定</vt:lpstr>
      <vt:lpstr>設定主機名稱node1</vt:lpstr>
      <vt:lpstr>選擇主機名稱</vt:lpstr>
      <vt:lpstr>新增node2的主機名稱</vt:lpstr>
      <vt:lpstr>安裝node 2</vt:lpstr>
      <vt:lpstr>啟動node2並且執行YaST</vt:lpstr>
      <vt:lpstr>更改網路設定</vt:lpstr>
      <vt:lpstr>選擇第2個網卡編輯</vt:lpstr>
      <vt:lpstr>設定IP</vt:lpstr>
      <vt:lpstr>設定主機名稱</vt:lpstr>
      <vt:lpstr>選擇主機名稱</vt:lpstr>
      <vt:lpstr>新增node1的主機名稱</vt:lpstr>
      <vt:lpstr>伺服器的安裝設定</vt:lpstr>
      <vt:lpstr>安裝之前的前置動作</vt:lpstr>
      <vt:lpstr>安裝之前的前置動作(續)</vt:lpstr>
      <vt:lpstr>NFS Server的安裝與設定</vt:lpstr>
      <vt:lpstr>設定NFS伺服器 (node1)</vt:lpstr>
      <vt:lpstr>設定啟動</vt:lpstr>
      <vt:lpstr>按新增目錄</vt:lpstr>
      <vt:lpstr>分享/home目錄</vt:lpstr>
      <vt:lpstr>主機萬用字元</vt:lpstr>
      <vt:lpstr>選項參數</vt:lpstr>
      <vt:lpstr>完成設定</vt:lpstr>
      <vt:lpstr>網路遮罩 Netmask</vt:lpstr>
      <vt:lpstr>NFS Client的安裝與設定</vt:lpstr>
      <vt:lpstr>YaST設定，先設定主機名稱node2</vt:lpstr>
      <vt:lpstr>Node2先umount本地端的/home</vt:lpstr>
      <vt:lpstr>設定NFS</vt:lpstr>
      <vt:lpstr>輸入主機</vt:lpstr>
      <vt:lpstr>新增主機掛載/home</vt:lpstr>
      <vt:lpstr>完成掛載</vt:lpstr>
      <vt:lpstr>額外的指令</vt:lpstr>
      <vt:lpstr>NIS Server的安裝與設定</vt:lpstr>
      <vt:lpstr>YaST設定</vt:lpstr>
      <vt:lpstr>安裝設定NIS</vt:lpstr>
      <vt:lpstr>NIS領域名稱</vt:lpstr>
      <vt:lpstr>從屬伺服器設定 (直接下一步)</vt:lpstr>
      <vt:lpstr>選擇要映射的資料</vt:lpstr>
      <vt:lpstr>新增主機</vt:lpstr>
      <vt:lpstr>新增後的結果</vt:lpstr>
      <vt:lpstr>建立 NIS 資料庫</vt:lpstr>
      <vt:lpstr>建立 NIS 資料庫(續)</vt:lpstr>
      <vt:lpstr>其他額外的指令</vt:lpstr>
      <vt:lpstr>其他額外的指令(續)</vt:lpstr>
      <vt:lpstr>NIS Client的安裝與設定</vt:lpstr>
      <vt:lpstr>YaST設定NIS用戶端</vt:lpstr>
      <vt:lpstr>輸入NIS領域名稱與伺服器位置</vt:lpstr>
      <vt:lpstr>同意且完成</vt:lpstr>
      <vt:lpstr>測試NIS</vt:lpstr>
      <vt:lpstr>其他額外的指令</vt:lpstr>
      <vt:lpstr>Nsswitch.conf 說明</vt:lpstr>
      <vt:lpstr>其他額外的指令(續)</vt:lpstr>
      <vt:lpstr>其他額外的指令(續)</vt:lpstr>
      <vt:lpstr>設定ssh無密碼驗證登入Client</vt:lpstr>
      <vt:lpstr>SSHD設定 (2台電腦都要執行)</vt:lpstr>
      <vt:lpstr>建立public key</vt:lpstr>
      <vt:lpstr>測試是否可以無密碼登入</vt:lpstr>
      <vt:lpstr>安裝MPI</vt:lpstr>
      <vt:lpstr>選擇軟體管理 (安裝MPI)</vt:lpstr>
      <vt:lpstr>安裝mpich</vt:lpstr>
      <vt:lpstr>合約接受</vt:lpstr>
      <vt:lpstr>變更的套件繼續</vt:lpstr>
      <vt:lpstr>安裝gcc/gcc-c++</vt:lpstr>
      <vt:lpstr>將MPI的目錄掛載在CLIENT端 (或者跟node1一樣直接安裝MPI)</vt:lpstr>
      <vt:lpstr>MPI設定</vt:lpstr>
      <vt:lpstr>MPI設定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PC-Cluster架設圖解教學  作業系統-linux-openSuSE 12.1</dc:title>
  <dc:creator>Alien</dc:creator>
  <cp:lastModifiedBy>陳奇業</cp:lastModifiedBy>
  <cp:revision>127</cp:revision>
  <dcterms:created xsi:type="dcterms:W3CDTF">2012-03-19T08:06:21Z</dcterms:created>
  <dcterms:modified xsi:type="dcterms:W3CDTF">2021-10-21T08:15:06Z</dcterms:modified>
</cp:coreProperties>
</file>